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heme/themeOverride1.xml" ContentType="application/vnd.openxmlformats-officedocument.themeOverr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3"/>
  </p:notesMasterIdLst>
  <p:sldIdLst>
    <p:sldId id="256" r:id="rId2"/>
    <p:sldId id="258" r:id="rId3"/>
    <p:sldId id="266" r:id="rId4"/>
    <p:sldId id="267" r:id="rId5"/>
    <p:sldId id="268" r:id="rId6"/>
    <p:sldId id="269" r:id="rId7"/>
    <p:sldId id="270" r:id="rId8"/>
    <p:sldId id="271" r:id="rId9"/>
    <p:sldId id="272" r:id="rId10"/>
    <p:sldId id="273" r:id="rId11"/>
    <p:sldId id="274" r:id="rId12"/>
    <p:sldId id="275" r:id="rId13"/>
    <p:sldId id="276" r:id="rId14"/>
    <p:sldId id="277" r:id="rId15"/>
    <p:sldId id="278" r:id="rId16"/>
    <p:sldId id="279" r:id="rId17"/>
    <p:sldId id="280" r:id="rId18"/>
    <p:sldId id="281" r:id="rId19"/>
    <p:sldId id="282" r:id="rId20"/>
    <p:sldId id="283" r:id="rId21"/>
    <p:sldId id="284" r:id="rId22"/>
    <p:sldId id="285" r:id="rId23"/>
    <p:sldId id="286" r:id="rId24"/>
    <p:sldId id="287" r:id="rId25"/>
    <p:sldId id="288" r:id="rId26"/>
    <p:sldId id="289" r:id="rId27"/>
    <p:sldId id="290" r:id="rId28"/>
    <p:sldId id="291" r:id="rId29"/>
    <p:sldId id="292" r:id="rId30"/>
    <p:sldId id="259" r:id="rId31"/>
    <p:sldId id="260" r:id="rId32"/>
    <p:sldId id="261" r:id="rId33"/>
    <p:sldId id="262" r:id="rId34"/>
    <p:sldId id="263" r:id="rId35"/>
    <p:sldId id="264" r:id="rId36"/>
    <p:sldId id="293" r:id="rId37"/>
    <p:sldId id="294" r:id="rId38"/>
    <p:sldId id="295" r:id="rId39"/>
    <p:sldId id="296" r:id="rId40"/>
    <p:sldId id="297" r:id="rId41"/>
    <p:sldId id="265" r:id="rId42"/>
  </p:sldIdLst>
  <p:sldSz cx="9144000" cy="5143500" type="screen16x9"/>
  <p:notesSz cx="6858000" cy="9144000"/>
  <p:embeddedFontLst>
    <p:embeddedFont>
      <p:font typeface="Consolas" panose="020B0609020204030204" pitchFamily="49" charset="0"/>
      <p:regular r:id="rId44"/>
      <p:bold r:id="rId45"/>
      <p:italic r:id="rId46"/>
      <p:boldItalic r:id="rId47"/>
    </p:embeddedFont>
    <p:embeddedFont>
      <p:font typeface="Montserrat" panose="020B0604020202020204"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5750274-695F-4553-AF0E-2703A8ECB7E6}">
  <a:tblStyle styleId="{95750274-695F-4553-AF0E-2703A8ECB7E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74706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30906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71950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87704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67098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50723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1974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52717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53253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5128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460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11686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79313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6094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59975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48486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86761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7374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34667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97147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39048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d7fa7f38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d7fa7f38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d7fa7f3831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d7fa7f3831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d7fa7f3831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d7fa7f3831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d7fa7f383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d7fa7f383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d7fa7f3831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d7fa7f383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d7fa7f3831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d7fa7f383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d7fa7f383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d7fa7f383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d7fa7f3831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d7fa7f3831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d7fa7f383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d7fa7f383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d7fa7f3831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d7fa7f3831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7548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d7fa7f3831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d7fa7f3831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040269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fe4d916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fe4d916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7281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3573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01546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8054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fde42087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fde42087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8108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419"/>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14:prism/>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s://caniuse.com/?search=manifest" TargetMode="External"/><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1.xml"/><Relationship Id="rId1" Type="http://schemas.openxmlformats.org/officeDocument/2006/relationships/themeOverride" Target="../theme/themeOverride1.xml"/></Relationships>
</file>

<file path=ppt/slides/_rels/slide39.xml.rels><?xml version="1.0" encoding="UTF-8" standalone="yes"?>
<Relationships xmlns="http://schemas.openxmlformats.org/package/2006/relationships"><Relationship Id="rId3" Type="http://schemas.openxmlformats.org/officeDocument/2006/relationships/hyperlink" Target="https://developer.mozilla.org/es/docs/Web/Manifest#prefer_related_applications" TargetMode="External"/><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s://www.simicart.com/manifest-generator.html/" TargetMode="External"/><Relationship Id="rId2" Type="http://schemas.openxmlformats.org/officeDocument/2006/relationships/notesSlide" Target="../notesSlides/notesSlide40.xml"/><Relationship Id="rId1" Type="http://schemas.openxmlformats.org/officeDocument/2006/relationships/slideLayout" Target="../slideLayouts/slideLayout11.xml"/><Relationship Id="rId4" Type="http://schemas.openxmlformats.org/officeDocument/2006/relationships/hyperlink" Target="https://www.youtube.com/watch?v=LWRdBywm4Zo"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graphicFrame>
        <p:nvGraphicFramePr>
          <p:cNvPr id="54" name="Google Shape;54;p13"/>
          <p:cNvGraphicFramePr/>
          <p:nvPr>
            <p:extLst>
              <p:ext uri="{D42A27DB-BD31-4B8C-83A1-F6EECF244321}">
                <p14:modId xmlns:p14="http://schemas.microsoft.com/office/powerpoint/2010/main" val="1980024234"/>
              </p:ext>
            </p:extLst>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55" name="Google Shape;55;p13"/>
          <p:cNvSpPr txBox="1"/>
          <p:nvPr/>
        </p:nvSpPr>
        <p:spPr>
          <a:xfrm>
            <a:off x="0" y="1034550"/>
            <a:ext cx="9144000" cy="540000"/>
          </a:xfrm>
          <a:prstGeom prst="rect">
            <a:avLst/>
          </a:prstGeom>
          <a:noFill/>
          <a:ln>
            <a:noFill/>
          </a:ln>
        </p:spPr>
        <p:txBody>
          <a:bodyPr spcFirstLastPara="1" wrap="square" lIns="91425" tIns="91425" rIns="91425" bIns="91425" anchor="ctr" anchorCtr="0">
            <a:noAutofit/>
          </a:bodyPr>
          <a:lstStyle/>
          <a:p>
            <a:pPr marL="89999" marR="89999" lvl="0" indent="0" algn="ctr" rtl="0">
              <a:lnSpc>
                <a:spcPct val="115000"/>
              </a:lnSpc>
              <a:spcBef>
                <a:spcPts val="0"/>
              </a:spcBef>
              <a:spcAft>
                <a:spcPts val="0"/>
              </a:spcAft>
              <a:buNone/>
            </a:pPr>
            <a:r>
              <a:rPr lang="es-419" sz="1800" b="1" dirty="0">
                <a:solidFill>
                  <a:srgbClr val="134F5C"/>
                </a:solidFill>
                <a:latin typeface="Montserrat"/>
                <a:ea typeface="Montserrat"/>
                <a:cs typeface="Montserrat"/>
                <a:sym typeface="Montserrat"/>
              </a:rPr>
              <a:t>APLICACIONES WEB PROGRESIVAS</a:t>
            </a:r>
            <a:endParaRPr sz="1800" b="1" dirty="0">
              <a:solidFill>
                <a:srgbClr val="134F5C"/>
              </a:solidFill>
              <a:latin typeface="Montserrat"/>
              <a:ea typeface="Montserrat"/>
              <a:cs typeface="Montserrat"/>
              <a:sym typeface="Montserrat"/>
            </a:endParaRPr>
          </a:p>
        </p:txBody>
      </p:sp>
      <p:sp>
        <p:nvSpPr>
          <p:cNvPr id="56" name="Google Shape;56;p13"/>
          <p:cNvSpPr txBox="1"/>
          <p:nvPr/>
        </p:nvSpPr>
        <p:spPr>
          <a:xfrm>
            <a:off x="0" y="2031750"/>
            <a:ext cx="9144000" cy="540000"/>
          </a:xfrm>
          <a:prstGeom prst="rect">
            <a:avLst/>
          </a:prstGeom>
          <a:noFill/>
          <a:ln>
            <a:noFill/>
          </a:ln>
        </p:spPr>
        <p:txBody>
          <a:bodyPr spcFirstLastPara="1" wrap="square" lIns="91425" tIns="91425" rIns="91425" bIns="91425" anchor="ctr" anchorCtr="0">
            <a:noAutofit/>
          </a:bodyPr>
          <a:lstStyle/>
          <a:p>
            <a:pPr marL="89999" marR="89999" lvl="0" indent="0" algn="ctr" rtl="0">
              <a:lnSpc>
                <a:spcPct val="115000"/>
              </a:lnSpc>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sz="1800" b="1" dirty="0">
              <a:solidFill>
                <a:srgbClr val="134F5C"/>
              </a:solidFill>
              <a:latin typeface="Montserrat"/>
              <a:ea typeface="Montserrat"/>
              <a:cs typeface="Montserrat"/>
              <a:sym typeface="Montserrat"/>
            </a:endParaRPr>
          </a:p>
        </p:txBody>
      </p:sp>
      <p:sp>
        <p:nvSpPr>
          <p:cNvPr id="57" name="Google Shape;57;p13"/>
          <p:cNvSpPr txBox="1"/>
          <p:nvPr/>
        </p:nvSpPr>
        <p:spPr>
          <a:xfrm>
            <a:off x="0" y="3028950"/>
            <a:ext cx="9144000" cy="900000"/>
          </a:xfrm>
          <a:prstGeom prst="rect">
            <a:avLst/>
          </a:prstGeom>
          <a:noFill/>
          <a:ln>
            <a:noFill/>
          </a:ln>
        </p:spPr>
        <p:txBody>
          <a:bodyPr spcFirstLastPara="1" wrap="square" lIns="91425" tIns="91425" rIns="91425" bIns="91425" anchor="ctr" anchorCtr="0">
            <a:noAutofit/>
          </a:bodyPr>
          <a:lstStyle/>
          <a:p>
            <a:pPr marL="89999" marR="89999" lvl="0" indent="0" algn="ctr" rtl="0">
              <a:lnSpc>
                <a:spcPct val="115000"/>
              </a:lnSpc>
              <a:spcBef>
                <a:spcPts val="0"/>
              </a:spcBef>
              <a:spcAft>
                <a:spcPts val="0"/>
              </a:spcAft>
              <a:buNone/>
            </a:pPr>
            <a:r>
              <a:rPr lang="es-419" b="1" dirty="0">
                <a:solidFill>
                  <a:srgbClr val="134F5C"/>
                </a:solidFill>
                <a:latin typeface="Montserrat"/>
                <a:ea typeface="Montserrat"/>
                <a:cs typeface="Montserrat"/>
                <a:sym typeface="Montserrat"/>
              </a:rPr>
              <a:t>Profesor:</a:t>
            </a:r>
            <a:r>
              <a:rPr lang="es-419" dirty="0">
                <a:solidFill>
                  <a:srgbClr val="134F5C"/>
                </a:solidFill>
                <a:latin typeface="Montserrat"/>
                <a:ea typeface="Montserrat"/>
                <a:cs typeface="Montserrat"/>
                <a:sym typeface="Montserrat"/>
              </a:rPr>
              <a:t> Alejandro Potente</a:t>
            </a:r>
            <a:endParaRPr dirty="0">
              <a:solidFill>
                <a:srgbClr val="134F5C"/>
              </a:solidFill>
              <a:latin typeface="Montserrat"/>
              <a:ea typeface="Montserrat"/>
              <a:cs typeface="Montserrat"/>
              <a:sym typeface="Montserrat"/>
            </a:endParaRPr>
          </a:p>
          <a:p>
            <a:pPr marL="89999" marR="89999" lvl="0" indent="0" algn="ctr" rtl="0">
              <a:lnSpc>
                <a:spcPct val="115000"/>
              </a:lnSpc>
              <a:spcBef>
                <a:spcPts val="0"/>
              </a:spcBef>
              <a:spcAft>
                <a:spcPts val="0"/>
              </a:spcAft>
              <a:buNone/>
            </a:pPr>
            <a:endParaRPr dirty="0">
              <a:solidFill>
                <a:srgbClr val="134F5C"/>
              </a:solidFill>
              <a:latin typeface="Montserrat"/>
              <a:ea typeface="Montserrat"/>
              <a:cs typeface="Montserrat"/>
              <a:sym typeface="Montserrat"/>
            </a:endParaRPr>
          </a:p>
          <a:p>
            <a:pPr marL="89999" marR="89999" lvl="0" indent="0" algn="ctr" rtl="0">
              <a:lnSpc>
                <a:spcPct val="115000"/>
              </a:lnSpc>
              <a:spcBef>
                <a:spcPts val="0"/>
              </a:spcBef>
              <a:spcAft>
                <a:spcPts val="0"/>
              </a:spcAft>
              <a:buNone/>
            </a:pPr>
            <a:r>
              <a:rPr lang="es-419" b="1" dirty="0">
                <a:solidFill>
                  <a:srgbClr val="134F5C"/>
                </a:solidFill>
                <a:latin typeface="Montserrat"/>
                <a:ea typeface="Montserrat"/>
                <a:cs typeface="Montserrat"/>
                <a:sym typeface="Montserrat"/>
              </a:rPr>
              <a:t>Email:</a:t>
            </a:r>
            <a:r>
              <a:rPr lang="es-419" dirty="0">
                <a:solidFill>
                  <a:srgbClr val="134F5C"/>
                </a:solidFill>
                <a:latin typeface="Montserrat"/>
                <a:ea typeface="Montserrat"/>
                <a:cs typeface="Montserrat"/>
                <a:sym typeface="Montserrat"/>
              </a:rPr>
              <a:t> alejandro.potente@davinci.edu.ar</a:t>
            </a:r>
            <a:endParaRPr dirty="0">
              <a:solidFill>
                <a:srgbClr val="134F5C"/>
              </a:solidFill>
              <a:latin typeface="Montserrat"/>
              <a:ea typeface="Montserrat"/>
              <a:cs typeface="Montserrat"/>
              <a:sym typeface="Montserra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lang="es-419"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1033260"/>
            <a:ext cx="8869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endParaRPr lang="es-ES" dirty="0">
              <a:solidFill>
                <a:srgbClr val="134F5C"/>
              </a:solidFill>
              <a:latin typeface="Montserrat"/>
              <a:sym typeface="Montserrat"/>
            </a:endParaRP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endParaRPr lang="es-ES" dirty="0">
              <a:solidFill>
                <a:srgbClr val="134F5C"/>
              </a:solidFill>
              <a:latin typeface="Montserrat"/>
              <a:sym typeface="Montserrat"/>
            </a:endParaRP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endParaRPr lang="es-ES" dirty="0">
              <a:solidFill>
                <a:srgbClr val="134F5C"/>
              </a:solidFill>
              <a:latin typeface="Montserrat"/>
              <a:sym typeface="Montserrat"/>
            </a:endParaRP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endParaRPr lang="es-ES" dirty="0">
              <a:solidFill>
                <a:srgbClr val="134F5C"/>
              </a:solidFill>
              <a:latin typeface="Montserrat"/>
              <a:sym typeface="Montserrat"/>
            </a:endParaRP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endParaRPr lang="es-ES"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Como el </a:t>
            </a:r>
            <a:r>
              <a:rPr lang="es-ES" b="1" dirty="0" err="1">
                <a:solidFill>
                  <a:srgbClr val="134F5C"/>
                </a:solidFill>
                <a:latin typeface="Montserrat"/>
                <a:sym typeface="Montserrat"/>
              </a:rPr>
              <a:t>sw</a:t>
            </a:r>
            <a:r>
              <a:rPr lang="es-ES" b="1" dirty="0">
                <a:solidFill>
                  <a:srgbClr val="134F5C"/>
                </a:solidFill>
                <a:latin typeface="Montserrat"/>
                <a:sym typeface="Montserrat"/>
              </a:rPr>
              <a:t> no tiene soporte universal, primero debemos verificar si el objeto </a:t>
            </a:r>
            <a:r>
              <a:rPr lang="es-ES" b="1" dirty="0" err="1">
                <a:solidFill>
                  <a:srgbClr val="134F5C"/>
                </a:solidFill>
                <a:latin typeface="Montserrat"/>
                <a:sym typeface="Montserrat"/>
              </a:rPr>
              <a:t>navigator</a:t>
            </a:r>
            <a:r>
              <a:rPr lang="es-ES" b="1" dirty="0">
                <a:solidFill>
                  <a:srgbClr val="134F5C"/>
                </a:solidFill>
                <a:latin typeface="Montserrat"/>
                <a:sym typeface="Montserrat"/>
              </a:rPr>
              <a:t> tiene una propiedad llamada </a:t>
            </a:r>
            <a:r>
              <a:rPr lang="es-ES" b="1" dirty="0" err="1">
                <a:solidFill>
                  <a:srgbClr val="134F5C"/>
                </a:solidFill>
                <a:latin typeface="Montserrat"/>
                <a:sym typeface="Montserrat"/>
              </a:rPr>
              <a:t>serviceWorker</a:t>
            </a:r>
            <a:endParaRPr lang="es-ES"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Debe escuchar el evento de carga (load) en el objeto </a:t>
            </a:r>
            <a:r>
              <a:rPr lang="es-ES" b="1" dirty="0" err="1">
                <a:solidFill>
                  <a:srgbClr val="134F5C"/>
                </a:solidFill>
                <a:latin typeface="Montserrat"/>
                <a:sym typeface="Montserrat"/>
              </a:rPr>
              <a:t>window</a:t>
            </a:r>
            <a:r>
              <a:rPr lang="es-ES" b="1" dirty="0">
                <a:solidFill>
                  <a:srgbClr val="134F5C"/>
                </a:solidFill>
                <a:latin typeface="Montserrat"/>
                <a:sym typeface="Montserrat"/>
              </a:rPr>
              <a:t> para saber cuándo registrar al </a:t>
            </a:r>
            <a:r>
              <a:rPr lang="es-ES" b="1" dirty="0" err="1">
                <a:solidFill>
                  <a:srgbClr val="134F5C"/>
                </a:solidFill>
                <a:latin typeface="Montserrat"/>
                <a:sym typeface="Montserrat"/>
              </a:rPr>
              <a:t>sw</a:t>
            </a:r>
            <a:r>
              <a:rPr lang="es-ES" b="1" dirty="0">
                <a:solidFill>
                  <a:srgbClr val="134F5C"/>
                </a:solidFill>
                <a:latin typeface="Montserrat"/>
                <a:sym typeface="Montserrat"/>
              </a:rPr>
              <a:t>.</a:t>
            </a:r>
          </a:p>
        </p:txBody>
      </p:sp>
      <p:pic>
        <p:nvPicPr>
          <p:cNvPr id="3" name="Imagen 2">
            <a:extLst>
              <a:ext uri="{FF2B5EF4-FFF2-40B4-BE49-F238E27FC236}">
                <a16:creationId xmlns:a16="http://schemas.microsoft.com/office/drawing/2014/main" id="{E03A22F4-00DF-47F1-ACFF-AA896A6A4B5D}"/>
              </a:ext>
            </a:extLst>
          </p:cNvPr>
          <p:cNvPicPr>
            <a:picLocks noChangeAspect="1"/>
          </p:cNvPicPr>
          <p:nvPr/>
        </p:nvPicPr>
        <p:blipFill>
          <a:blip r:embed="rId3"/>
          <a:stretch>
            <a:fillRect/>
          </a:stretch>
        </p:blipFill>
        <p:spPr>
          <a:xfrm>
            <a:off x="1112520" y="540000"/>
            <a:ext cx="5875020" cy="2581143"/>
          </a:xfrm>
          <a:prstGeom prst="rect">
            <a:avLst/>
          </a:prstGeom>
        </p:spPr>
      </p:pic>
    </p:spTree>
    <p:extLst>
      <p:ext uri="{BB962C8B-B14F-4D97-AF65-F5344CB8AC3E}">
        <p14:creationId xmlns:p14="http://schemas.microsoft.com/office/powerpoint/2010/main" val="6826566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lang="es-419"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869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Luego se llama a </a:t>
            </a:r>
            <a:r>
              <a:rPr lang="es-ES" b="1" dirty="0" err="1">
                <a:solidFill>
                  <a:srgbClr val="134F5C"/>
                </a:solidFill>
                <a:latin typeface="Montserrat"/>
                <a:sym typeface="Montserrat"/>
              </a:rPr>
              <a:t>navigator.serviceworker.register</a:t>
            </a:r>
            <a:r>
              <a:rPr lang="es-ES" b="1" dirty="0">
                <a:solidFill>
                  <a:srgbClr val="134F5C"/>
                </a:solidFill>
                <a:latin typeface="Montserrat"/>
                <a:sym typeface="Montserrat"/>
              </a:rPr>
              <a:t> y pasamos la ruta al archivo del </a:t>
            </a:r>
            <a:r>
              <a:rPr lang="es-ES" b="1" dirty="0" err="1">
                <a:solidFill>
                  <a:srgbClr val="134F5C"/>
                </a:solidFill>
                <a:latin typeface="Montserrat"/>
                <a:sym typeface="Montserrat"/>
              </a:rPr>
              <a:t>sw</a:t>
            </a:r>
            <a:r>
              <a:rPr lang="es-ES" b="1" dirty="0">
                <a:solidFill>
                  <a:srgbClr val="134F5C"/>
                </a:solidFill>
                <a:latin typeface="Montserrat"/>
                <a:sym typeface="Montserrat"/>
              </a:rPr>
              <a:t>.  (Esta ruta es relativa al origen del sitio o la carpeta raíz.)</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El método </a:t>
            </a:r>
            <a:r>
              <a:rPr lang="es-ES" b="1" dirty="0" err="1">
                <a:solidFill>
                  <a:srgbClr val="134F5C"/>
                </a:solidFill>
                <a:latin typeface="Montserrat"/>
                <a:sym typeface="Montserrat"/>
              </a:rPr>
              <a:t>register</a:t>
            </a:r>
            <a:r>
              <a:rPr lang="es-ES" b="1" dirty="0">
                <a:solidFill>
                  <a:srgbClr val="134F5C"/>
                </a:solidFill>
                <a:latin typeface="Montserrat"/>
                <a:sym typeface="Montserrat"/>
              </a:rPr>
              <a:t> devuelve una promesa.</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La función en el método </a:t>
            </a:r>
            <a:r>
              <a:rPr lang="es-ES" b="1" dirty="0" err="1">
                <a:solidFill>
                  <a:srgbClr val="134F5C"/>
                </a:solidFill>
                <a:latin typeface="Montserrat"/>
                <a:sym typeface="Montserrat"/>
              </a:rPr>
              <a:t>then</a:t>
            </a:r>
            <a:r>
              <a:rPr lang="es-ES" b="1" dirty="0">
                <a:solidFill>
                  <a:srgbClr val="134F5C"/>
                </a:solidFill>
                <a:latin typeface="Montserrat"/>
                <a:sym typeface="Montserrat"/>
              </a:rPr>
              <a:t> recibe un objeto </a:t>
            </a:r>
            <a:r>
              <a:rPr lang="es-ES" b="1" dirty="0" err="1">
                <a:solidFill>
                  <a:srgbClr val="134F5C"/>
                </a:solidFill>
                <a:latin typeface="Montserrat"/>
                <a:sym typeface="Montserrat"/>
              </a:rPr>
              <a:t>registration</a:t>
            </a:r>
            <a:r>
              <a:rPr lang="es-ES" b="1" dirty="0">
                <a:solidFill>
                  <a:srgbClr val="134F5C"/>
                </a:solidFill>
                <a:latin typeface="Montserrat"/>
                <a:sym typeface="Montserrat"/>
              </a:rPr>
              <a:t> de </a:t>
            </a:r>
            <a:r>
              <a:rPr lang="es-ES" b="1" dirty="0" err="1">
                <a:solidFill>
                  <a:srgbClr val="134F5C"/>
                </a:solidFill>
                <a:latin typeface="Montserrat"/>
                <a:sym typeface="Montserrat"/>
              </a:rPr>
              <a:t>register</a:t>
            </a:r>
            <a:r>
              <a:rPr lang="es-ES" b="1" dirty="0">
                <a:solidFill>
                  <a:srgbClr val="134F5C"/>
                </a:solidFill>
                <a:latin typeface="Montserrat"/>
                <a:sym typeface="Montserrat"/>
              </a:rPr>
              <a:t>.</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Para poder ver esto, necesitamos un servidor web.</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Usamos </a:t>
            </a:r>
            <a:r>
              <a:rPr lang="es-ES" b="1" dirty="0" err="1">
                <a:solidFill>
                  <a:srgbClr val="134F5C"/>
                </a:solidFill>
                <a:latin typeface="Montserrat"/>
                <a:sym typeface="Montserrat"/>
              </a:rPr>
              <a:t>xampp</a:t>
            </a:r>
            <a:r>
              <a:rPr lang="es-ES" b="1" dirty="0">
                <a:solidFill>
                  <a:srgbClr val="134F5C"/>
                </a:solidFill>
                <a:latin typeface="Montserrat"/>
                <a:sym typeface="Montserrat"/>
              </a:rPr>
              <a:t> o </a:t>
            </a:r>
            <a:r>
              <a:rPr lang="es-ES" b="1" dirty="0" err="1">
                <a:solidFill>
                  <a:srgbClr val="134F5C"/>
                </a:solidFill>
                <a:latin typeface="Montserrat"/>
                <a:sym typeface="Montserrat"/>
              </a:rPr>
              <a:t>wamp</a:t>
            </a:r>
            <a:r>
              <a:rPr lang="es-ES" b="1" dirty="0">
                <a:solidFill>
                  <a:srgbClr val="134F5C"/>
                </a:solidFill>
                <a:latin typeface="Montserrat"/>
                <a:sym typeface="Montserrat"/>
              </a:rPr>
              <a:t>, encendemos el servicio, en este caso Apache.</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Dentro de la carpeta </a:t>
            </a:r>
            <a:r>
              <a:rPr lang="es-ES" b="1" dirty="0" err="1">
                <a:solidFill>
                  <a:srgbClr val="134F5C"/>
                </a:solidFill>
                <a:latin typeface="Montserrat"/>
                <a:sym typeface="Montserrat"/>
              </a:rPr>
              <a:t>htdocs</a:t>
            </a:r>
            <a:r>
              <a:rPr lang="es-ES" b="1" dirty="0">
                <a:solidFill>
                  <a:srgbClr val="134F5C"/>
                </a:solidFill>
                <a:latin typeface="Montserrat"/>
                <a:sym typeface="Montserrat"/>
              </a:rPr>
              <a:t> o www vamos a copiar la carpeta de nuestro proyecto, para </a:t>
            </a:r>
            <a:r>
              <a:rPr lang="es-ES" b="1">
                <a:solidFill>
                  <a:srgbClr val="134F5C"/>
                </a:solidFill>
                <a:latin typeface="Montserrat"/>
                <a:sym typeface="Montserrat"/>
              </a:rPr>
              <a:t>poder </a:t>
            </a:r>
            <a:r>
              <a:rPr lang="es-ES" b="1" smtClean="0">
                <a:solidFill>
                  <a:srgbClr val="134F5C"/>
                </a:solidFill>
                <a:latin typeface="Montserrat"/>
                <a:sym typeface="Montserrat"/>
              </a:rPr>
              <a:t>acceder </a:t>
            </a:r>
            <a:r>
              <a:rPr lang="es-ES" b="1" dirty="0">
                <a:solidFill>
                  <a:srgbClr val="134F5C"/>
                </a:solidFill>
                <a:latin typeface="Montserrat"/>
                <a:sym typeface="Montserrat"/>
              </a:rPr>
              <a:t>desde el navegador con http://localhost/nombre_del_proyecto</a:t>
            </a:r>
          </a:p>
        </p:txBody>
      </p:sp>
    </p:spTree>
    <p:extLst>
      <p:ext uri="{BB962C8B-B14F-4D97-AF65-F5344CB8AC3E}">
        <p14:creationId xmlns:p14="http://schemas.microsoft.com/office/powerpoint/2010/main" val="22294783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lang="es-419"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869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Durante la </a:t>
            </a:r>
            <a:r>
              <a:rPr lang="es-ES" b="1" dirty="0" err="1">
                <a:solidFill>
                  <a:srgbClr val="134F5C"/>
                </a:solidFill>
                <a:latin typeface="Montserrat"/>
                <a:sym typeface="Montserrat"/>
              </a:rPr>
              <a:t>implementacion</a:t>
            </a:r>
            <a:r>
              <a:rPr lang="es-ES" b="1" dirty="0">
                <a:solidFill>
                  <a:srgbClr val="134F5C"/>
                </a:solidFill>
                <a:latin typeface="Montserrat"/>
                <a:sym typeface="Montserrat"/>
              </a:rPr>
              <a:t> inicial del </a:t>
            </a:r>
            <a:r>
              <a:rPr lang="es-ES" b="1" dirty="0" err="1">
                <a:solidFill>
                  <a:srgbClr val="134F5C"/>
                </a:solidFill>
                <a:latin typeface="Montserrat"/>
                <a:sym typeface="Montserrat"/>
              </a:rPr>
              <a:t>service</a:t>
            </a:r>
            <a:r>
              <a:rPr lang="es-ES" b="1" dirty="0">
                <a:solidFill>
                  <a:srgbClr val="134F5C"/>
                </a:solidFill>
                <a:latin typeface="Montserrat"/>
                <a:sym typeface="Montserrat"/>
              </a:rPr>
              <a:t> </a:t>
            </a:r>
            <a:r>
              <a:rPr lang="es-ES" b="1" dirty="0" err="1">
                <a:solidFill>
                  <a:srgbClr val="134F5C"/>
                </a:solidFill>
                <a:latin typeface="Montserrat"/>
                <a:sym typeface="Montserrat"/>
              </a:rPr>
              <a:t>worker</a:t>
            </a:r>
            <a:r>
              <a:rPr lang="es-ES" b="1" dirty="0">
                <a:solidFill>
                  <a:srgbClr val="134F5C"/>
                </a:solidFill>
                <a:latin typeface="Montserrat"/>
                <a:sym typeface="Montserrat"/>
              </a:rPr>
              <a:t>, </a:t>
            </a:r>
            <a:r>
              <a:rPr lang="es-ES" b="1" dirty="0" err="1">
                <a:solidFill>
                  <a:srgbClr val="134F5C"/>
                </a:solidFill>
                <a:latin typeface="Montserrat"/>
                <a:sym typeface="Montserrat"/>
              </a:rPr>
              <a:t>tambien</a:t>
            </a:r>
            <a:r>
              <a:rPr lang="es-ES" b="1" dirty="0">
                <a:solidFill>
                  <a:srgbClr val="134F5C"/>
                </a:solidFill>
                <a:latin typeface="Montserrat"/>
                <a:sym typeface="Montserrat"/>
              </a:rPr>
              <a:t> podemos ver los detalles del </a:t>
            </a:r>
            <a:r>
              <a:rPr lang="es-ES" b="1" dirty="0" err="1">
                <a:solidFill>
                  <a:srgbClr val="134F5C"/>
                </a:solidFill>
                <a:latin typeface="Montserrat"/>
                <a:sym typeface="Montserrat"/>
              </a:rPr>
              <a:t>service</a:t>
            </a:r>
            <a:r>
              <a:rPr lang="es-ES" b="1" dirty="0">
                <a:solidFill>
                  <a:srgbClr val="134F5C"/>
                </a:solidFill>
                <a:latin typeface="Montserrat"/>
                <a:sym typeface="Montserrat"/>
              </a:rPr>
              <a:t> </a:t>
            </a:r>
            <a:r>
              <a:rPr lang="es-ES" b="1" dirty="0" err="1">
                <a:solidFill>
                  <a:srgbClr val="134F5C"/>
                </a:solidFill>
                <a:latin typeface="Montserrat"/>
                <a:sym typeface="Montserrat"/>
              </a:rPr>
              <a:t>worker</a:t>
            </a:r>
            <a:r>
              <a:rPr lang="es-ES" b="1" dirty="0">
                <a:solidFill>
                  <a:srgbClr val="134F5C"/>
                </a:solidFill>
                <a:latin typeface="Montserrat"/>
                <a:sym typeface="Montserrat"/>
              </a:rPr>
              <a:t> en chrome://serviceworker-internals</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En un archivo </a:t>
            </a:r>
            <a:r>
              <a:rPr lang="es-ES" b="1" dirty="0" err="1">
                <a:solidFill>
                  <a:srgbClr val="134F5C"/>
                </a:solidFill>
                <a:latin typeface="Montserrat"/>
                <a:sym typeface="Montserrat"/>
              </a:rPr>
              <a:t>js</a:t>
            </a:r>
            <a:r>
              <a:rPr lang="es-ES" b="1" dirty="0">
                <a:solidFill>
                  <a:srgbClr val="134F5C"/>
                </a:solidFill>
                <a:latin typeface="Montserrat"/>
                <a:sym typeface="Montserrat"/>
              </a:rPr>
              <a:t> (sw.js) vamos a escuchar los eventos de instalación y de activación.</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El </a:t>
            </a:r>
            <a:r>
              <a:rPr lang="es-ES" b="1" dirty="0" err="1">
                <a:solidFill>
                  <a:srgbClr val="134F5C"/>
                </a:solidFill>
                <a:latin typeface="Montserrat"/>
                <a:sym typeface="Montserrat"/>
              </a:rPr>
              <a:t>self</a:t>
            </a:r>
            <a:r>
              <a:rPr lang="es-ES" b="1" dirty="0">
                <a:solidFill>
                  <a:srgbClr val="134F5C"/>
                </a:solidFill>
                <a:latin typeface="Montserrat"/>
                <a:sym typeface="Montserrat"/>
              </a:rPr>
              <a:t> hace referencia al </a:t>
            </a:r>
            <a:r>
              <a:rPr lang="es-ES" b="1" dirty="0" err="1">
                <a:solidFill>
                  <a:srgbClr val="134F5C"/>
                </a:solidFill>
                <a:latin typeface="Montserrat"/>
                <a:sym typeface="Montserrat"/>
              </a:rPr>
              <a:t>worker</a:t>
            </a:r>
            <a:endParaRPr lang="es-ES"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Usamos </a:t>
            </a:r>
            <a:r>
              <a:rPr lang="es-ES" b="1" dirty="0" err="1">
                <a:solidFill>
                  <a:srgbClr val="134F5C"/>
                </a:solidFill>
                <a:latin typeface="Montserrat"/>
                <a:sym typeface="Montserrat"/>
              </a:rPr>
              <a:t>self</a:t>
            </a:r>
            <a:r>
              <a:rPr lang="es-ES" b="1" dirty="0">
                <a:solidFill>
                  <a:srgbClr val="134F5C"/>
                </a:solidFill>
                <a:latin typeface="Montserrat"/>
                <a:sym typeface="Montserrat"/>
              </a:rPr>
              <a:t> para agregar un escucha a los eventos del ciclo de vida del </a:t>
            </a:r>
            <a:r>
              <a:rPr lang="es-ES" b="1" dirty="0" err="1">
                <a:solidFill>
                  <a:srgbClr val="134F5C"/>
                </a:solidFill>
                <a:latin typeface="Montserrat"/>
                <a:sym typeface="Montserrat"/>
              </a:rPr>
              <a:t>sw</a:t>
            </a:r>
            <a:endParaRPr lang="es-ES" b="1" dirty="0">
              <a:solidFill>
                <a:srgbClr val="134F5C"/>
              </a:solidFill>
              <a:latin typeface="Montserrat"/>
              <a:sym typeface="Montserrat"/>
            </a:endParaRPr>
          </a:p>
        </p:txBody>
      </p:sp>
      <p:pic>
        <p:nvPicPr>
          <p:cNvPr id="3" name="Imagen 2">
            <a:extLst>
              <a:ext uri="{FF2B5EF4-FFF2-40B4-BE49-F238E27FC236}">
                <a16:creationId xmlns:a16="http://schemas.microsoft.com/office/drawing/2014/main" id="{5269C3BA-AFE6-44A6-8414-23CD15DF7130}"/>
              </a:ext>
            </a:extLst>
          </p:cNvPr>
          <p:cNvPicPr>
            <a:picLocks noChangeAspect="1"/>
          </p:cNvPicPr>
          <p:nvPr/>
        </p:nvPicPr>
        <p:blipFill>
          <a:blip r:embed="rId3"/>
          <a:stretch>
            <a:fillRect/>
          </a:stretch>
        </p:blipFill>
        <p:spPr>
          <a:xfrm>
            <a:off x="274320" y="2339463"/>
            <a:ext cx="8336280" cy="2049358"/>
          </a:xfrm>
          <a:prstGeom prst="rect">
            <a:avLst/>
          </a:prstGeom>
        </p:spPr>
      </p:pic>
    </p:spTree>
    <p:extLst>
      <p:ext uri="{BB962C8B-B14F-4D97-AF65-F5344CB8AC3E}">
        <p14:creationId xmlns:p14="http://schemas.microsoft.com/office/powerpoint/2010/main" val="2039021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lang="es-419"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869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Si abrimos el navegador en </a:t>
            </a:r>
            <a:r>
              <a:rPr lang="es-ES" b="1" dirty="0" err="1">
                <a:solidFill>
                  <a:srgbClr val="134F5C"/>
                </a:solidFill>
                <a:latin typeface="Montserrat"/>
                <a:sym typeface="Montserrat"/>
              </a:rPr>
              <a:t>DevTools</a:t>
            </a:r>
            <a:r>
              <a:rPr lang="es-ES" b="1" dirty="0">
                <a:solidFill>
                  <a:srgbClr val="134F5C"/>
                </a:solidFill>
                <a:latin typeface="Montserrat"/>
                <a:sym typeface="Montserrat"/>
              </a:rPr>
              <a:t> y la consola, podremos ver los console.log del registro, instalación y activación.</a:t>
            </a:r>
          </a:p>
        </p:txBody>
      </p:sp>
      <p:pic>
        <p:nvPicPr>
          <p:cNvPr id="4" name="Imagen 3">
            <a:extLst>
              <a:ext uri="{FF2B5EF4-FFF2-40B4-BE49-F238E27FC236}">
                <a16:creationId xmlns:a16="http://schemas.microsoft.com/office/drawing/2014/main" id="{E990E482-1850-40BE-802F-80D78FDA2540}"/>
              </a:ext>
            </a:extLst>
          </p:cNvPr>
          <p:cNvPicPr>
            <a:picLocks noChangeAspect="1"/>
          </p:cNvPicPr>
          <p:nvPr/>
        </p:nvPicPr>
        <p:blipFill>
          <a:blip r:embed="rId3"/>
          <a:stretch>
            <a:fillRect/>
          </a:stretch>
        </p:blipFill>
        <p:spPr>
          <a:xfrm>
            <a:off x="1455420" y="1479644"/>
            <a:ext cx="5364480" cy="2837103"/>
          </a:xfrm>
          <a:prstGeom prst="rect">
            <a:avLst/>
          </a:prstGeom>
        </p:spPr>
      </p:pic>
    </p:spTree>
    <p:extLst>
      <p:ext uri="{BB962C8B-B14F-4D97-AF65-F5344CB8AC3E}">
        <p14:creationId xmlns:p14="http://schemas.microsoft.com/office/powerpoint/2010/main" val="38325328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lang="es-419"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869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Para pasar por un cambio de estado del ciclo de vida del </a:t>
            </a:r>
            <a:r>
              <a:rPr lang="es-ES" b="1" dirty="0" err="1">
                <a:solidFill>
                  <a:srgbClr val="134F5C"/>
                </a:solidFill>
                <a:latin typeface="Montserrat"/>
                <a:sym typeface="Montserrat"/>
              </a:rPr>
              <a:t>sw</a:t>
            </a:r>
            <a:r>
              <a:rPr lang="es-ES" b="1" dirty="0">
                <a:solidFill>
                  <a:srgbClr val="134F5C"/>
                </a:solidFill>
                <a:latin typeface="Montserrat"/>
                <a:sym typeface="Montserrat"/>
              </a:rPr>
              <a:t> a actualizado, hacemos un cambio en los console.log del evento </a:t>
            </a:r>
            <a:r>
              <a:rPr lang="es-ES" b="1" dirty="0" err="1">
                <a:solidFill>
                  <a:srgbClr val="134F5C"/>
                </a:solidFill>
                <a:latin typeface="Montserrat"/>
                <a:sym typeface="Montserrat"/>
              </a:rPr>
              <a:t>install</a:t>
            </a:r>
            <a:r>
              <a:rPr lang="es-ES" b="1" dirty="0">
                <a:solidFill>
                  <a:srgbClr val="134F5C"/>
                </a:solidFill>
                <a:latin typeface="Montserrat"/>
                <a:sym typeface="Montserrat"/>
              </a:rPr>
              <a:t> y del evento </a:t>
            </a:r>
            <a:r>
              <a:rPr lang="es-ES" b="1" dirty="0" err="1">
                <a:solidFill>
                  <a:srgbClr val="134F5C"/>
                </a:solidFill>
                <a:latin typeface="Montserrat"/>
                <a:sym typeface="Montserrat"/>
              </a:rPr>
              <a:t>activate</a:t>
            </a:r>
            <a:r>
              <a:rPr lang="es-ES" b="1" dirty="0">
                <a:solidFill>
                  <a:srgbClr val="134F5C"/>
                </a:solidFill>
                <a:latin typeface="Montserrat"/>
                <a:sym typeface="Montserrat"/>
              </a:rPr>
              <a:t> y actualizamos el navegador.</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En la consola solo veremos que muestra el mensaje modificado del evento </a:t>
            </a:r>
            <a:r>
              <a:rPr lang="es-ES" b="1" dirty="0" err="1">
                <a:solidFill>
                  <a:srgbClr val="134F5C"/>
                </a:solidFill>
                <a:latin typeface="Montserrat"/>
                <a:sym typeface="Montserrat"/>
              </a:rPr>
              <a:t>install</a:t>
            </a:r>
            <a:r>
              <a:rPr lang="es-ES" b="1" dirty="0">
                <a:solidFill>
                  <a:srgbClr val="134F5C"/>
                </a:solidFill>
                <a:latin typeface="Montserrat"/>
                <a:sym typeface="Montserrat"/>
              </a:rPr>
              <a:t> pero no muestra el segundo mensaje que indica que el nuevo </a:t>
            </a:r>
            <a:r>
              <a:rPr lang="es-ES" b="1" dirty="0" err="1">
                <a:solidFill>
                  <a:srgbClr val="134F5C"/>
                </a:solidFill>
                <a:latin typeface="Montserrat"/>
                <a:sym typeface="Montserrat"/>
              </a:rPr>
              <a:t>Service</a:t>
            </a:r>
            <a:r>
              <a:rPr lang="es-ES" b="1" dirty="0">
                <a:solidFill>
                  <a:srgbClr val="134F5C"/>
                </a:solidFill>
                <a:latin typeface="Montserrat"/>
                <a:sym typeface="Montserrat"/>
              </a:rPr>
              <a:t> </a:t>
            </a:r>
            <a:r>
              <a:rPr lang="es-ES" b="1" dirty="0" err="1">
                <a:solidFill>
                  <a:srgbClr val="134F5C"/>
                </a:solidFill>
                <a:latin typeface="Montserrat"/>
                <a:sym typeface="Montserrat"/>
              </a:rPr>
              <a:t>Worker</a:t>
            </a:r>
            <a:r>
              <a:rPr lang="es-ES" b="1" dirty="0">
                <a:solidFill>
                  <a:srgbClr val="134F5C"/>
                </a:solidFill>
                <a:latin typeface="Montserrat"/>
                <a:sym typeface="Montserrat"/>
              </a:rPr>
              <a:t> está activo.</a:t>
            </a:r>
          </a:p>
        </p:txBody>
      </p:sp>
      <p:pic>
        <p:nvPicPr>
          <p:cNvPr id="3" name="Imagen 2">
            <a:extLst>
              <a:ext uri="{FF2B5EF4-FFF2-40B4-BE49-F238E27FC236}">
                <a16:creationId xmlns:a16="http://schemas.microsoft.com/office/drawing/2014/main" id="{02EBC42E-B7E3-49AD-A96D-7706BC5738F3}"/>
              </a:ext>
            </a:extLst>
          </p:cNvPr>
          <p:cNvPicPr>
            <a:picLocks noChangeAspect="1"/>
          </p:cNvPicPr>
          <p:nvPr/>
        </p:nvPicPr>
        <p:blipFill>
          <a:blip r:embed="rId3"/>
          <a:stretch>
            <a:fillRect/>
          </a:stretch>
        </p:blipFill>
        <p:spPr>
          <a:xfrm>
            <a:off x="2101851" y="2502916"/>
            <a:ext cx="4508499" cy="2247469"/>
          </a:xfrm>
          <a:prstGeom prst="rect">
            <a:avLst/>
          </a:prstGeom>
        </p:spPr>
      </p:pic>
    </p:spTree>
    <p:extLst>
      <p:ext uri="{BB962C8B-B14F-4D97-AF65-F5344CB8AC3E}">
        <p14:creationId xmlns:p14="http://schemas.microsoft.com/office/powerpoint/2010/main" val="972029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lang="es-419"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869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El ciclo de actualización no comienza hasta que el navegador determina que hay un nuevo archivo </a:t>
            </a:r>
            <a:r>
              <a:rPr lang="es-ES" b="1" dirty="0" err="1">
                <a:solidFill>
                  <a:srgbClr val="134F5C"/>
                </a:solidFill>
                <a:latin typeface="Montserrat"/>
                <a:sym typeface="Montserrat"/>
              </a:rPr>
              <a:t>sw</a:t>
            </a:r>
            <a:r>
              <a:rPr lang="es-ES" b="1" dirty="0">
                <a:solidFill>
                  <a:srgbClr val="134F5C"/>
                </a:solidFill>
                <a:latin typeface="Montserrat"/>
                <a:sym typeface="Montserrat"/>
              </a:rPr>
              <a:t> disponible.</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Cuando se instala un nuevo SW, el anterior permanece activo hasta la próxima vez que el usuario visita la página.</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El segundo indicador de estado muestra el nuevo SW que acabamos de editar. Ahora está en estado de espera.</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Los cambios en el archivo de script del </a:t>
            </a:r>
            <a:r>
              <a:rPr lang="es-ES" b="1" dirty="0" err="1">
                <a:solidFill>
                  <a:srgbClr val="134F5C"/>
                </a:solidFill>
                <a:latin typeface="Montserrat"/>
                <a:sym typeface="Montserrat"/>
              </a:rPr>
              <a:t>sw</a:t>
            </a:r>
            <a:r>
              <a:rPr lang="es-ES" b="1" dirty="0">
                <a:solidFill>
                  <a:srgbClr val="134F5C"/>
                </a:solidFill>
                <a:latin typeface="Montserrat"/>
                <a:sym typeface="Montserrat"/>
              </a:rPr>
              <a:t> en esta instancia no serán visibles hasta por 24 horas, o hasta que todos los clientes controlados por ese </a:t>
            </a:r>
            <a:r>
              <a:rPr lang="es-ES" b="1" dirty="0" err="1">
                <a:solidFill>
                  <a:srgbClr val="134F5C"/>
                </a:solidFill>
                <a:latin typeface="Montserrat"/>
                <a:sym typeface="Montserrat"/>
              </a:rPr>
              <a:t>sw</a:t>
            </a:r>
            <a:r>
              <a:rPr lang="es-ES" b="1" dirty="0">
                <a:solidFill>
                  <a:srgbClr val="134F5C"/>
                </a:solidFill>
                <a:latin typeface="Montserrat"/>
                <a:sym typeface="Montserrat"/>
              </a:rPr>
              <a:t> hayan sido cancelados.</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Para que se active el nuevo SW de modo manual, hay que hace </a:t>
            </a:r>
            <a:r>
              <a:rPr lang="es-ES" b="1" dirty="0" err="1">
                <a:solidFill>
                  <a:srgbClr val="134F5C"/>
                </a:solidFill>
                <a:latin typeface="Montserrat"/>
                <a:sym typeface="Montserrat"/>
              </a:rPr>
              <a:t>click</a:t>
            </a:r>
            <a:r>
              <a:rPr lang="es-ES" b="1" dirty="0">
                <a:solidFill>
                  <a:srgbClr val="134F5C"/>
                </a:solidFill>
                <a:latin typeface="Montserrat"/>
                <a:sym typeface="Montserrat"/>
              </a:rPr>
              <a:t> en el botón </a:t>
            </a:r>
            <a:r>
              <a:rPr lang="es-ES" b="1" dirty="0" err="1">
                <a:solidFill>
                  <a:srgbClr val="134F5C"/>
                </a:solidFill>
                <a:latin typeface="Montserrat"/>
                <a:sym typeface="Montserrat"/>
              </a:rPr>
              <a:t>skipWaiting</a:t>
            </a:r>
            <a:r>
              <a:rPr lang="es-ES" b="1" dirty="0">
                <a:solidFill>
                  <a:srgbClr val="134F5C"/>
                </a:solidFill>
                <a:latin typeface="Montserrat"/>
                <a:sym typeface="Montserrat"/>
              </a:rPr>
              <a:t>.</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Inmediatamente, nos aparecerá en la consola el mensaje correspondiente a la activación.</a:t>
            </a:r>
          </a:p>
        </p:txBody>
      </p:sp>
    </p:spTree>
    <p:extLst>
      <p:ext uri="{BB962C8B-B14F-4D97-AF65-F5344CB8AC3E}">
        <p14:creationId xmlns:p14="http://schemas.microsoft.com/office/powerpoint/2010/main" val="20036883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lang="es-419"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869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Para omitir la verificación de seguridad y asegurarnos que la aplicación solo tenga un SW que controle una página por vez, podemos forzar la actualización en el código, con el método </a:t>
            </a:r>
            <a:r>
              <a:rPr lang="es-ES" b="1" dirty="0" err="1">
                <a:solidFill>
                  <a:srgbClr val="134F5C"/>
                </a:solidFill>
                <a:latin typeface="Montserrat"/>
                <a:sym typeface="Montserrat"/>
              </a:rPr>
              <a:t>skipWaiting</a:t>
            </a:r>
            <a:r>
              <a:rPr lang="es-ES" b="1" dirty="0">
                <a:solidFill>
                  <a:srgbClr val="134F5C"/>
                </a:solidFill>
                <a:latin typeface="Montserrat"/>
                <a:sym typeface="Montserrat"/>
              </a:rPr>
              <a:t>().</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Esto elimina inmediatamente el </a:t>
            </a:r>
            <a:r>
              <a:rPr lang="es-ES" b="1" dirty="0" err="1">
                <a:solidFill>
                  <a:srgbClr val="134F5C"/>
                </a:solidFill>
                <a:latin typeface="Montserrat"/>
                <a:sym typeface="Montserrat"/>
              </a:rPr>
              <a:t>sw</a:t>
            </a:r>
            <a:r>
              <a:rPr lang="es-ES" b="1" dirty="0">
                <a:solidFill>
                  <a:srgbClr val="134F5C"/>
                </a:solidFill>
                <a:latin typeface="Montserrat"/>
                <a:sym typeface="Montserrat"/>
              </a:rPr>
              <a:t> existente y activa el nuevo, omitiendo el estado de espera normal.</a:t>
            </a:r>
          </a:p>
        </p:txBody>
      </p:sp>
      <p:pic>
        <p:nvPicPr>
          <p:cNvPr id="3" name="Imagen 2">
            <a:extLst>
              <a:ext uri="{FF2B5EF4-FFF2-40B4-BE49-F238E27FC236}">
                <a16:creationId xmlns:a16="http://schemas.microsoft.com/office/drawing/2014/main" id="{6233B872-C9BF-48F5-A24A-D62ADA7CF921}"/>
              </a:ext>
            </a:extLst>
          </p:cNvPr>
          <p:cNvPicPr>
            <a:picLocks noChangeAspect="1"/>
          </p:cNvPicPr>
          <p:nvPr/>
        </p:nvPicPr>
        <p:blipFill>
          <a:blip r:embed="rId3"/>
          <a:stretch>
            <a:fillRect/>
          </a:stretch>
        </p:blipFill>
        <p:spPr>
          <a:xfrm>
            <a:off x="861060" y="2452505"/>
            <a:ext cx="7543800" cy="1806098"/>
          </a:xfrm>
          <a:prstGeom prst="rect">
            <a:avLst/>
          </a:prstGeom>
        </p:spPr>
      </p:pic>
    </p:spTree>
    <p:extLst>
      <p:ext uri="{BB962C8B-B14F-4D97-AF65-F5344CB8AC3E}">
        <p14:creationId xmlns:p14="http://schemas.microsoft.com/office/powerpoint/2010/main" val="25670723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b="1" dirty="0">
                <a:solidFill>
                  <a:srgbClr val="134F5C"/>
                </a:solidFill>
                <a:latin typeface="Montserrat"/>
                <a:ea typeface="Montserrat"/>
                <a:cs typeface="Montserrat"/>
                <a:sym typeface="Montserrat"/>
              </a:rPr>
              <a:t>Opciones del SW Dev Tools</a:t>
            </a:r>
            <a:endParaRPr lang="es-419"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869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La opción offline hace que la aplicación actúe como si no tuviera conexión a internet.</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err="1">
                <a:solidFill>
                  <a:srgbClr val="134F5C"/>
                </a:solidFill>
                <a:latin typeface="Montserrat"/>
                <a:sym typeface="Montserrat"/>
              </a:rPr>
              <a:t>Update</a:t>
            </a:r>
            <a:r>
              <a:rPr lang="es-ES" b="1" dirty="0">
                <a:solidFill>
                  <a:srgbClr val="134F5C"/>
                </a:solidFill>
                <a:latin typeface="Montserrat"/>
                <a:sym typeface="Montserrat"/>
              </a:rPr>
              <a:t> </a:t>
            </a:r>
            <a:r>
              <a:rPr lang="es-ES" b="1" dirty="0" err="1">
                <a:solidFill>
                  <a:srgbClr val="134F5C"/>
                </a:solidFill>
                <a:latin typeface="Montserrat"/>
                <a:sym typeface="Montserrat"/>
              </a:rPr>
              <a:t>on</a:t>
            </a:r>
            <a:r>
              <a:rPr lang="es-ES" b="1" dirty="0">
                <a:solidFill>
                  <a:srgbClr val="134F5C"/>
                </a:solidFill>
                <a:latin typeface="Montserrat"/>
                <a:sym typeface="Montserrat"/>
              </a:rPr>
              <a:t> </a:t>
            </a:r>
            <a:r>
              <a:rPr lang="es-ES" b="1" dirty="0" err="1">
                <a:solidFill>
                  <a:srgbClr val="134F5C"/>
                </a:solidFill>
                <a:latin typeface="Montserrat"/>
                <a:sym typeface="Montserrat"/>
              </a:rPr>
              <a:t>reload</a:t>
            </a:r>
            <a:r>
              <a:rPr lang="es-ES" b="1" dirty="0">
                <a:solidFill>
                  <a:srgbClr val="134F5C"/>
                </a:solidFill>
                <a:latin typeface="Montserrat"/>
                <a:sym typeface="Montserrat"/>
              </a:rPr>
              <a:t>, fuerza al </a:t>
            </a:r>
            <a:r>
              <a:rPr lang="es-ES" b="1" dirty="0" err="1">
                <a:solidFill>
                  <a:srgbClr val="134F5C"/>
                </a:solidFill>
                <a:latin typeface="Montserrat"/>
                <a:sym typeface="Montserrat"/>
              </a:rPr>
              <a:t>sw</a:t>
            </a:r>
            <a:r>
              <a:rPr lang="es-ES" b="1" dirty="0">
                <a:solidFill>
                  <a:srgbClr val="134F5C"/>
                </a:solidFill>
                <a:latin typeface="Montserrat"/>
                <a:sym typeface="Montserrat"/>
              </a:rPr>
              <a:t> a actualizarse cuando realiza cambios en el código. Con esta opción marcada, cada página de la aplicación va a recuperar el script del </a:t>
            </a:r>
            <a:r>
              <a:rPr lang="es-ES" b="1" dirty="0" err="1">
                <a:solidFill>
                  <a:srgbClr val="134F5C"/>
                </a:solidFill>
                <a:latin typeface="Montserrat"/>
                <a:sym typeface="Montserrat"/>
              </a:rPr>
              <a:t>sw</a:t>
            </a:r>
            <a:r>
              <a:rPr lang="es-ES" b="1" dirty="0">
                <a:solidFill>
                  <a:srgbClr val="134F5C"/>
                </a:solidFill>
                <a:latin typeface="Montserrat"/>
                <a:sym typeface="Montserrat"/>
              </a:rPr>
              <a:t> y se activarán los eventos de instalación y activación.</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Bypass </a:t>
            </a:r>
            <a:r>
              <a:rPr lang="es-ES" b="1" dirty="0" err="1">
                <a:solidFill>
                  <a:srgbClr val="134F5C"/>
                </a:solidFill>
                <a:latin typeface="Montserrat"/>
                <a:sym typeface="Montserrat"/>
              </a:rPr>
              <a:t>for</a:t>
            </a:r>
            <a:r>
              <a:rPr lang="es-ES" b="1" dirty="0">
                <a:solidFill>
                  <a:srgbClr val="134F5C"/>
                </a:solidFill>
                <a:latin typeface="Montserrat"/>
                <a:sym typeface="Montserrat"/>
              </a:rPr>
              <a:t> </a:t>
            </a:r>
            <a:r>
              <a:rPr lang="es-ES" b="1" dirty="0" err="1">
                <a:solidFill>
                  <a:srgbClr val="134F5C"/>
                </a:solidFill>
                <a:latin typeface="Montserrat"/>
                <a:sym typeface="Montserrat"/>
              </a:rPr>
              <a:t>network</a:t>
            </a:r>
            <a:r>
              <a:rPr lang="es-ES" b="1" dirty="0">
                <a:solidFill>
                  <a:srgbClr val="134F5C"/>
                </a:solidFill>
                <a:latin typeface="Montserrat"/>
                <a:sym typeface="Montserrat"/>
              </a:rPr>
              <a:t>, desactiva el </a:t>
            </a:r>
            <a:r>
              <a:rPr lang="es-ES" b="1" dirty="0" err="1">
                <a:solidFill>
                  <a:srgbClr val="134F5C"/>
                </a:solidFill>
                <a:latin typeface="Montserrat"/>
                <a:sym typeface="Montserrat"/>
              </a:rPr>
              <a:t>sw</a:t>
            </a:r>
            <a:r>
              <a:rPr lang="es-ES" b="1" dirty="0">
                <a:solidFill>
                  <a:srgbClr val="134F5C"/>
                </a:solidFill>
                <a:latin typeface="Montserrat"/>
                <a:sym typeface="Montserrat"/>
              </a:rPr>
              <a:t> para que ningún elemento de los CSS o JavaScript se almacene en caché durante el desarrollo.</a:t>
            </a:r>
          </a:p>
        </p:txBody>
      </p:sp>
      <p:pic>
        <p:nvPicPr>
          <p:cNvPr id="4" name="Imagen 3">
            <a:extLst>
              <a:ext uri="{FF2B5EF4-FFF2-40B4-BE49-F238E27FC236}">
                <a16:creationId xmlns:a16="http://schemas.microsoft.com/office/drawing/2014/main" id="{EB08FA9E-9364-481F-805E-7830C4FDC7AE}"/>
              </a:ext>
            </a:extLst>
          </p:cNvPr>
          <p:cNvPicPr>
            <a:picLocks noChangeAspect="1"/>
          </p:cNvPicPr>
          <p:nvPr/>
        </p:nvPicPr>
        <p:blipFill>
          <a:blip r:embed="rId3"/>
          <a:stretch>
            <a:fillRect/>
          </a:stretch>
        </p:blipFill>
        <p:spPr>
          <a:xfrm>
            <a:off x="1331595" y="502920"/>
            <a:ext cx="6206490" cy="2068830"/>
          </a:xfrm>
          <a:prstGeom prst="rect">
            <a:avLst/>
          </a:prstGeom>
        </p:spPr>
      </p:pic>
    </p:spTree>
    <p:extLst>
      <p:ext uri="{BB962C8B-B14F-4D97-AF65-F5344CB8AC3E}">
        <p14:creationId xmlns:p14="http://schemas.microsoft.com/office/powerpoint/2010/main" val="15825074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b="1" dirty="0">
                <a:solidFill>
                  <a:srgbClr val="134F5C"/>
                </a:solidFill>
                <a:latin typeface="Montserrat"/>
                <a:ea typeface="Montserrat"/>
                <a:cs typeface="Montserrat"/>
                <a:sym typeface="Montserrat"/>
              </a:rPr>
              <a:t>Compatibilidad </a:t>
            </a:r>
            <a:r>
              <a:rPr lang="es-ES" sz="1800" b="1" dirty="0" err="1">
                <a:solidFill>
                  <a:srgbClr val="134F5C"/>
                </a:solidFill>
                <a:latin typeface="Montserrat"/>
                <a:ea typeface="Montserrat"/>
                <a:cs typeface="Montserrat"/>
                <a:sym typeface="Montserrat"/>
              </a:rPr>
              <a:t>Service</a:t>
            </a:r>
            <a:r>
              <a:rPr lang="es-ES" sz="1800" b="1" dirty="0">
                <a:solidFill>
                  <a:srgbClr val="134F5C"/>
                </a:solidFill>
                <a:latin typeface="Montserrat"/>
                <a:ea typeface="Montserrat"/>
                <a:cs typeface="Montserrat"/>
                <a:sym typeface="Montserrat"/>
              </a:rPr>
              <a:t> </a:t>
            </a:r>
            <a:r>
              <a:rPr lang="es-ES" sz="1800" b="1" dirty="0" err="1">
                <a:solidFill>
                  <a:srgbClr val="134F5C"/>
                </a:solidFill>
                <a:latin typeface="Montserrat"/>
                <a:ea typeface="Montserrat"/>
                <a:cs typeface="Montserrat"/>
                <a:sym typeface="Montserrat"/>
              </a:rPr>
              <a:t>Worker</a:t>
            </a:r>
            <a:endParaRPr lang="es-419"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869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Hay que tener presente qué navegadores y versiones son compatibles con esta tecnología a la hora de planear el desarrollo.</a:t>
            </a:r>
          </a:p>
        </p:txBody>
      </p:sp>
      <p:pic>
        <p:nvPicPr>
          <p:cNvPr id="3" name="Imagen 2">
            <a:extLst>
              <a:ext uri="{FF2B5EF4-FFF2-40B4-BE49-F238E27FC236}">
                <a16:creationId xmlns:a16="http://schemas.microsoft.com/office/drawing/2014/main" id="{38F86E9E-C76C-4EE3-AD56-B9C182BDAFE7}"/>
              </a:ext>
            </a:extLst>
          </p:cNvPr>
          <p:cNvPicPr>
            <a:picLocks noChangeAspect="1"/>
          </p:cNvPicPr>
          <p:nvPr/>
        </p:nvPicPr>
        <p:blipFill>
          <a:blip r:embed="rId3"/>
          <a:stretch>
            <a:fillRect/>
          </a:stretch>
        </p:blipFill>
        <p:spPr>
          <a:xfrm>
            <a:off x="913684" y="1525732"/>
            <a:ext cx="7042312" cy="2726228"/>
          </a:xfrm>
          <a:prstGeom prst="rect">
            <a:avLst/>
          </a:prstGeom>
        </p:spPr>
      </p:pic>
    </p:spTree>
    <p:extLst>
      <p:ext uri="{BB962C8B-B14F-4D97-AF65-F5344CB8AC3E}">
        <p14:creationId xmlns:p14="http://schemas.microsoft.com/office/powerpoint/2010/main" val="40563198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dirty="0">
                <a:solidFill>
                  <a:srgbClr val="134F5C"/>
                </a:solidFill>
                <a:latin typeface="Montserrat"/>
                <a:ea typeface="Montserrat"/>
                <a:cs typeface="Montserrat"/>
                <a:sym typeface="Montserrat"/>
              </a:rPr>
              <a:t>Que podemos hacer con </a:t>
            </a:r>
            <a:r>
              <a:rPr lang="es-ES" sz="1800" dirty="0" err="1">
                <a:solidFill>
                  <a:srgbClr val="134F5C"/>
                </a:solidFill>
                <a:latin typeface="Montserrat"/>
                <a:ea typeface="Montserrat"/>
                <a:cs typeface="Montserrat"/>
                <a:sym typeface="Montserrat"/>
              </a:rPr>
              <a:t>Service</a:t>
            </a:r>
            <a:r>
              <a:rPr lang="es-ES" sz="1800" dirty="0">
                <a:solidFill>
                  <a:srgbClr val="134F5C"/>
                </a:solidFill>
                <a:latin typeface="Montserrat"/>
                <a:ea typeface="Montserrat"/>
                <a:cs typeface="Montserrat"/>
                <a:sym typeface="Montserrat"/>
              </a:rPr>
              <a:t> </a:t>
            </a:r>
            <a:r>
              <a:rPr lang="es-ES" sz="1800" dirty="0" err="1">
                <a:solidFill>
                  <a:srgbClr val="134F5C"/>
                </a:solidFill>
                <a:latin typeface="Montserrat"/>
                <a:ea typeface="Montserrat"/>
                <a:cs typeface="Montserrat"/>
                <a:sym typeface="Montserrat"/>
              </a:rPr>
              <a:t>Worker</a:t>
            </a:r>
            <a:endParaRPr lang="es-419"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869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800" b="1" dirty="0">
                <a:solidFill>
                  <a:srgbClr val="134F5C"/>
                </a:solidFill>
                <a:latin typeface="Montserrat"/>
                <a:sym typeface="Montserrat"/>
              </a:rPr>
              <a:t>Cacheo de recursos como imágenes, estilos o scripts.</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800" b="1" dirty="0">
                <a:solidFill>
                  <a:srgbClr val="134F5C"/>
                </a:solidFill>
                <a:latin typeface="Montserrat"/>
                <a:sym typeface="Montserrat"/>
              </a:rPr>
              <a:t>Cacheo de páginas enteras.</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800" b="1" dirty="0">
                <a:solidFill>
                  <a:srgbClr val="134F5C"/>
                </a:solidFill>
                <a:latin typeface="Montserrat"/>
                <a:sym typeface="Montserrat"/>
              </a:rPr>
              <a:t>Sincronizar una aplicación que estaba offline una vez que su conexión a internet vuelve.</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800" b="1" dirty="0">
                <a:solidFill>
                  <a:srgbClr val="134F5C"/>
                </a:solidFill>
                <a:latin typeface="Montserrat"/>
                <a:sym typeface="Montserrat"/>
              </a:rPr>
              <a:t>Notificaciones </a:t>
            </a:r>
            <a:r>
              <a:rPr lang="es-ES" sz="1800" b="1" dirty="0" err="1">
                <a:solidFill>
                  <a:srgbClr val="134F5C"/>
                </a:solidFill>
                <a:latin typeface="Montserrat"/>
                <a:sym typeface="Montserrat"/>
              </a:rPr>
              <a:t>push</a:t>
            </a:r>
            <a:endParaRPr lang="es-ES" sz="1800" b="1" dirty="0">
              <a:solidFill>
                <a:srgbClr val="134F5C"/>
              </a:solidFill>
              <a:latin typeface="Montserrat"/>
              <a:sym typeface="Montserrat"/>
            </a:endParaRPr>
          </a:p>
        </p:txBody>
      </p:sp>
    </p:spTree>
    <p:extLst>
      <p:ext uri="{BB962C8B-B14F-4D97-AF65-F5344CB8AC3E}">
        <p14:creationId xmlns:p14="http://schemas.microsoft.com/office/powerpoint/2010/main" val="3819425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139700" marR="89999" lvl="0" algn="l" rtl="0">
              <a:lnSpc>
                <a:spcPct val="200000"/>
              </a:lnSpc>
              <a:spcBef>
                <a:spcPts val="0"/>
              </a:spcBef>
              <a:spcAft>
                <a:spcPts val="0"/>
              </a:spcAft>
              <a:buClr>
                <a:srgbClr val="134F5C"/>
              </a:buClr>
              <a:buSzPts val="1400"/>
            </a:pPr>
            <a:r>
              <a:rPr lang="es-ES" sz="1800" dirty="0">
                <a:solidFill>
                  <a:srgbClr val="134F5C"/>
                </a:solidFill>
                <a:latin typeface="Montserrat"/>
                <a:ea typeface="Montserrat"/>
                <a:cs typeface="Montserrat"/>
                <a:sym typeface="Montserrat"/>
              </a:rPr>
              <a:t>Offline </a:t>
            </a:r>
            <a:r>
              <a:rPr lang="es-ES" sz="1800" dirty="0" err="1">
                <a:solidFill>
                  <a:srgbClr val="134F5C"/>
                </a:solidFill>
                <a:latin typeface="Montserrat"/>
                <a:ea typeface="Montserrat"/>
                <a:cs typeface="Montserrat"/>
                <a:sym typeface="Montserrat"/>
              </a:rPr>
              <a:t>First</a:t>
            </a:r>
            <a:endParaRPr lang="es-ES" sz="1800" dirty="0">
              <a:solidFill>
                <a:srgbClr val="134F5C"/>
              </a:solidFill>
              <a:latin typeface="Montserrat"/>
              <a:ea typeface="Montserrat"/>
              <a:cs typeface="Montserrat"/>
              <a:sym typeface="Montserrat"/>
            </a:endParaRPr>
          </a:p>
        </p:txBody>
      </p:sp>
      <p:graphicFrame>
        <p:nvGraphicFramePr>
          <p:cNvPr id="70" name="Google Shape;70;p15"/>
          <p:cNvGraphicFramePr/>
          <p:nvPr>
            <p:extLst>
              <p:ext uri="{D42A27DB-BD31-4B8C-83A1-F6EECF244321}">
                <p14:modId xmlns:p14="http://schemas.microsoft.com/office/powerpoint/2010/main" val="405641765"/>
              </p:ext>
            </p:extLst>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9022080" cy="4063500"/>
          </a:xfrm>
          <a:prstGeom prst="rect">
            <a:avLst/>
          </a:prstGeom>
          <a:noFill/>
          <a:ln>
            <a:noFill/>
          </a:ln>
        </p:spPr>
        <p:txBody>
          <a:bodyPr spcFirstLastPara="1" wrap="square" lIns="91425" tIns="91425" rIns="91425" bIns="91425" anchor="t" anchorCtr="0">
            <a:noAutofit/>
          </a:bodyPr>
          <a:lstStyle/>
          <a:p>
            <a:pPr marL="457200" marR="89999" lvl="0" indent="-317500" algn="l" rtl="0">
              <a:lnSpc>
                <a:spcPct val="150000"/>
              </a:lnSpc>
              <a:spcBef>
                <a:spcPts val="0"/>
              </a:spcBef>
              <a:spcAft>
                <a:spcPts val="0"/>
              </a:spcAft>
              <a:buClr>
                <a:srgbClr val="134F5C"/>
              </a:buClr>
              <a:buSzPts val="1400"/>
              <a:buFont typeface="Montserrat"/>
              <a:buChar char="●"/>
            </a:pPr>
            <a:r>
              <a:rPr lang="es-ES" dirty="0">
                <a:solidFill>
                  <a:srgbClr val="134F5C"/>
                </a:solidFill>
                <a:latin typeface="Montserrat"/>
                <a:ea typeface="Montserrat"/>
                <a:cs typeface="Montserrat"/>
                <a:sym typeface="Montserrat"/>
              </a:rPr>
              <a:t>Es un enfoque del desarrollo de software en el que los desarrolladores construyen las funciones principales de una aplicación para que funcione con o sin conexión a internet.</a:t>
            </a:r>
          </a:p>
          <a:p>
            <a:pPr marL="457200" marR="89999" lvl="0" indent="-317500" algn="l" rtl="0">
              <a:lnSpc>
                <a:spcPct val="150000"/>
              </a:lnSpc>
              <a:spcBef>
                <a:spcPts val="0"/>
              </a:spcBef>
              <a:spcAft>
                <a:spcPts val="0"/>
              </a:spcAft>
              <a:buClr>
                <a:srgbClr val="134F5C"/>
              </a:buClr>
              <a:buSzPts val="1400"/>
              <a:buFont typeface="Montserrat"/>
              <a:buChar char="●"/>
            </a:pPr>
            <a:r>
              <a:rPr lang="es-ES" dirty="0">
                <a:solidFill>
                  <a:srgbClr val="134F5C"/>
                </a:solidFill>
                <a:latin typeface="Montserrat"/>
                <a:ea typeface="Montserrat"/>
                <a:cs typeface="Montserrat"/>
                <a:sym typeface="Montserrat"/>
              </a:rPr>
              <a:t>En primera instancia los datos se escriben localmente en el dispositivo del usuario, para luego ser replicados en la nube.</a:t>
            </a:r>
          </a:p>
          <a:p>
            <a:pPr marL="457200" marR="89999" lvl="0" indent="-317500" algn="l" rtl="0">
              <a:lnSpc>
                <a:spcPct val="150000"/>
              </a:lnSpc>
              <a:spcBef>
                <a:spcPts val="0"/>
              </a:spcBef>
              <a:spcAft>
                <a:spcPts val="0"/>
              </a:spcAft>
              <a:buClr>
                <a:srgbClr val="134F5C"/>
              </a:buClr>
              <a:buSzPts val="1400"/>
              <a:buFont typeface="Montserrat"/>
              <a:buChar char="●"/>
            </a:pPr>
            <a:r>
              <a:rPr lang="es-ES" dirty="0">
                <a:solidFill>
                  <a:srgbClr val="134F5C"/>
                </a:solidFill>
                <a:latin typeface="Montserrat"/>
                <a:ea typeface="Montserrat"/>
                <a:cs typeface="Montserrat"/>
                <a:sym typeface="Montserrat"/>
              </a:rPr>
              <a:t>Los usuarios tienen una experiencia satisfactoria con conexiones lentas o sin conexión.</a:t>
            </a:r>
          </a:p>
          <a:p>
            <a:pPr marL="457200" marR="89999" lvl="0" indent="-317500" algn="l" rtl="0">
              <a:lnSpc>
                <a:spcPct val="150000"/>
              </a:lnSpc>
              <a:spcBef>
                <a:spcPts val="0"/>
              </a:spcBef>
              <a:spcAft>
                <a:spcPts val="0"/>
              </a:spcAft>
              <a:buClr>
                <a:srgbClr val="134F5C"/>
              </a:buClr>
              <a:buSzPts val="1400"/>
              <a:buFont typeface="Montserrat"/>
              <a:buChar char="●"/>
            </a:pPr>
            <a:r>
              <a:rPr lang="es-ES" dirty="0">
                <a:solidFill>
                  <a:srgbClr val="134F5C"/>
                </a:solidFill>
                <a:latin typeface="Montserrat"/>
                <a:ea typeface="Montserrat"/>
                <a:cs typeface="Montserrat"/>
                <a:sym typeface="Montserrat"/>
              </a:rPr>
              <a:t>Pueden usar la aplicación sin depender de las condiciones de la red, evitando colmar al usuario de mensajes de error porque no tiene red para realizar una acción.</a:t>
            </a:r>
          </a:p>
          <a:p>
            <a:pPr marL="457200" marR="89999" lvl="0" indent="-317500" algn="l" rtl="0">
              <a:lnSpc>
                <a:spcPct val="150000"/>
              </a:lnSpc>
              <a:spcBef>
                <a:spcPts val="0"/>
              </a:spcBef>
              <a:spcAft>
                <a:spcPts val="0"/>
              </a:spcAft>
              <a:buClr>
                <a:srgbClr val="134F5C"/>
              </a:buClr>
              <a:buSzPts val="1400"/>
              <a:buFont typeface="Montserrat"/>
              <a:buChar char="●"/>
            </a:pPr>
            <a:r>
              <a:rPr lang="es-ES" dirty="0">
                <a:solidFill>
                  <a:srgbClr val="134F5C"/>
                </a:solidFill>
                <a:latin typeface="Montserrat"/>
                <a:ea typeface="Montserrat"/>
                <a:cs typeface="Montserrat"/>
                <a:sym typeface="Montserrat"/>
              </a:rPr>
              <a:t>Brinda a los usuarios móviles, un uso más eficiente de los recursos de la batería y el ancho de banda.</a:t>
            </a:r>
          </a:p>
          <a:p>
            <a:pPr marL="457200" marR="89999" lvl="0" indent="-317500" algn="l" rtl="0">
              <a:lnSpc>
                <a:spcPct val="150000"/>
              </a:lnSpc>
              <a:spcBef>
                <a:spcPts val="0"/>
              </a:spcBef>
              <a:spcAft>
                <a:spcPts val="0"/>
              </a:spcAft>
              <a:buClr>
                <a:srgbClr val="134F5C"/>
              </a:buClr>
              <a:buSzPts val="1400"/>
              <a:buFont typeface="Montserrat"/>
              <a:buChar char="●"/>
            </a:pPr>
            <a:r>
              <a:rPr lang="es-ES" dirty="0">
                <a:solidFill>
                  <a:srgbClr val="134F5C"/>
                </a:solidFill>
                <a:latin typeface="Montserrat"/>
                <a:ea typeface="Montserrat"/>
                <a:cs typeface="Montserrat"/>
                <a:sym typeface="Montserrat"/>
              </a:rPr>
              <a:t>Esto es especialmente importante para los usuarios que viajan y </a:t>
            </a:r>
            <a:r>
              <a:rPr lang="es-ES" dirty="0" err="1">
                <a:solidFill>
                  <a:srgbClr val="134F5C"/>
                </a:solidFill>
                <a:latin typeface="Montserrat"/>
                <a:ea typeface="Montserrat"/>
                <a:cs typeface="Montserrat"/>
                <a:sym typeface="Montserrat"/>
              </a:rPr>
              <a:t>esperimentan</a:t>
            </a:r>
            <a:r>
              <a:rPr lang="es-ES" dirty="0">
                <a:solidFill>
                  <a:srgbClr val="134F5C"/>
                </a:solidFill>
                <a:latin typeface="Montserrat"/>
                <a:ea typeface="Montserrat"/>
                <a:cs typeface="Montserrat"/>
                <a:sym typeface="Montserrat"/>
              </a:rPr>
              <a:t> puntos ciegos en la cobertura de internet.</a:t>
            </a:r>
            <a:endParaRPr dirty="0">
              <a:solidFill>
                <a:srgbClr val="134F5C"/>
              </a:solidFill>
              <a:latin typeface="Montserrat"/>
              <a:sym typeface="Montserra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dirty="0">
                <a:solidFill>
                  <a:srgbClr val="134F5C"/>
                </a:solidFill>
                <a:latin typeface="Montserrat"/>
                <a:ea typeface="Montserrat"/>
                <a:cs typeface="Montserrat"/>
                <a:sym typeface="Montserrat"/>
              </a:rPr>
              <a:t>Almacenamiento en caché HTTP</a:t>
            </a:r>
            <a:endParaRPr lang="es-419"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914400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Los navegadores pueden interpretar y comprender una variedad de solicitudes y respuesta HTTP y son capaces de almacenar datos en caché hasta que se necesiten.</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Pueden guardar información sobre un sitio web durante un período de tiempo determinado.</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Cuando los datos caduquen, irá a buscar la versión actualizada.</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Los desarrolladores usan el almacenamiento en caché de HTTP desde la introducción de HTTP / 1.0 alrededor de principios de los años 90.</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Permite al servidor enviar los encabezados HTTP correctos que indicarán al navegador que almacene en caché la respuesta durante un cierto período de tiempo.</a:t>
            </a:r>
          </a:p>
        </p:txBody>
      </p:sp>
    </p:spTree>
    <p:extLst>
      <p:ext uri="{BB962C8B-B14F-4D97-AF65-F5344CB8AC3E}">
        <p14:creationId xmlns:p14="http://schemas.microsoft.com/office/powerpoint/2010/main" val="34468540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dirty="0">
                <a:solidFill>
                  <a:srgbClr val="134F5C"/>
                </a:solidFill>
                <a:latin typeface="Montserrat"/>
                <a:ea typeface="Montserrat"/>
                <a:cs typeface="Montserrat"/>
                <a:sym typeface="Montserrat"/>
              </a:rPr>
              <a:t>Almacenamiento en caché HTTP</a:t>
            </a:r>
            <a:endParaRPr lang="es-419"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914400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Un servidor web puede aprovechar la capacidad del navegador para almacenar datos en caché y usarlos para mejorar el tiempo de carga de la solicitud.</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Si el usuario visita la misma página dos veces dentro de una sesión, no hay necesidad de proporcionarles una versión nueva de los recursos si los datos no han cambiado.</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Un servidor web puede usar el encabezado Expires para notificar al cliente web que puede usar la copia actual de un recurso hasta la "Fecha de caducidad" especificada.</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Cualquier actualización puede hacer que las fecha de caducidad enviadas por el servidor se desincronicen fácilmente y afecten a un sitio.</a:t>
            </a:r>
          </a:p>
        </p:txBody>
      </p:sp>
    </p:spTree>
    <p:extLst>
      <p:ext uri="{BB962C8B-B14F-4D97-AF65-F5344CB8AC3E}">
        <p14:creationId xmlns:p14="http://schemas.microsoft.com/office/powerpoint/2010/main" val="18600426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dirty="0">
                <a:solidFill>
                  <a:srgbClr val="134F5C"/>
                </a:solidFill>
                <a:latin typeface="Montserrat"/>
                <a:ea typeface="Montserrat"/>
                <a:cs typeface="Montserrat"/>
                <a:sym typeface="Montserrat"/>
              </a:rPr>
              <a:t>Almacenamiento en caché del SW</a:t>
            </a:r>
            <a:endParaRPr lang="es-419"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463800"/>
            <a:ext cx="9060180" cy="4063500"/>
          </a:xfrm>
          <a:prstGeom prst="rect">
            <a:avLst/>
          </a:prstGeom>
          <a:noFill/>
          <a:ln>
            <a:noFill/>
          </a:ln>
        </p:spPr>
        <p:txBody>
          <a:bodyPr spcFirstLastPara="1" wrap="square" lIns="91425" tIns="91425" rIns="91425" bIns="91425" anchor="t" anchorCtr="0">
            <a:noAutofit/>
          </a:bodyPr>
          <a:lstStyle/>
          <a:p>
            <a:pPr marL="139700" marR="89999" lvl="0" algn="l" rtl="0">
              <a:lnSpc>
                <a:spcPct val="150000"/>
              </a:lnSpc>
              <a:spcBef>
                <a:spcPts val="0"/>
              </a:spcBef>
              <a:spcAft>
                <a:spcPts val="0"/>
              </a:spcAft>
              <a:buClr>
                <a:srgbClr val="134F5C"/>
              </a:buClr>
              <a:buSzPts val="1400"/>
            </a:pPr>
            <a:r>
              <a:rPr lang="es-ES" sz="1600" b="1" dirty="0">
                <a:solidFill>
                  <a:srgbClr val="134F5C"/>
                </a:solidFill>
                <a:latin typeface="Montserrat"/>
                <a:sym typeface="Montserrat"/>
              </a:rPr>
              <a:t>Por qué necesitamos el almacenamiento en caché del </a:t>
            </a:r>
            <a:r>
              <a:rPr lang="es-ES" sz="1600" b="1" dirty="0" err="1">
                <a:solidFill>
                  <a:srgbClr val="134F5C"/>
                </a:solidFill>
                <a:latin typeface="Montserrat"/>
                <a:sym typeface="Montserrat"/>
              </a:rPr>
              <a:t>sw</a:t>
            </a:r>
            <a:r>
              <a:rPr lang="es-ES" sz="1600" b="1" dirty="0">
                <a:solidFill>
                  <a:srgbClr val="134F5C"/>
                </a:solidFill>
                <a:latin typeface="Montserrat"/>
                <a:sym typeface="Montserrat"/>
              </a:rPr>
              <a:t> si tenemos almacenamiento en caché de HTTP?</a:t>
            </a:r>
          </a:p>
          <a:p>
            <a:pPr marL="139700" marR="89999" lvl="0" algn="l" rtl="0">
              <a:lnSpc>
                <a:spcPct val="150000"/>
              </a:lnSpc>
              <a:spcBef>
                <a:spcPts val="0"/>
              </a:spcBef>
              <a:spcAft>
                <a:spcPts val="0"/>
              </a:spcAft>
              <a:buClr>
                <a:srgbClr val="134F5C"/>
              </a:buClr>
              <a:buSzPts val="1400"/>
            </a:pPr>
            <a:r>
              <a:rPr lang="es-ES" sz="1800" b="1" dirty="0">
                <a:solidFill>
                  <a:srgbClr val="134F5C"/>
                </a:solidFill>
                <a:latin typeface="Montserrat"/>
                <a:sym typeface="Montserrat"/>
              </a:rPr>
              <a:t>¿En qué se diferencia el caché de </a:t>
            </a:r>
            <a:r>
              <a:rPr lang="es-ES" sz="1800" b="1" dirty="0" err="1">
                <a:solidFill>
                  <a:srgbClr val="134F5C"/>
                </a:solidFill>
                <a:latin typeface="Montserrat"/>
                <a:sym typeface="Montserrat"/>
              </a:rPr>
              <a:t>Service</a:t>
            </a:r>
            <a:r>
              <a:rPr lang="es-ES" sz="1800" b="1" dirty="0">
                <a:solidFill>
                  <a:srgbClr val="134F5C"/>
                </a:solidFill>
                <a:latin typeface="Montserrat"/>
                <a:sym typeface="Montserrat"/>
              </a:rPr>
              <a:t> </a:t>
            </a:r>
            <a:r>
              <a:rPr lang="es-ES" sz="1800" b="1" dirty="0" err="1">
                <a:solidFill>
                  <a:srgbClr val="134F5C"/>
                </a:solidFill>
                <a:latin typeface="Montserrat"/>
                <a:sym typeface="Montserrat"/>
              </a:rPr>
              <a:t>Worker</a:t>
            </a:r>
            <a:r>
              <a:rPr lang="es-ES" sz="1800" b="1" dirty="0">
                <a:solidFill>
                  <a:srgbClr val="134F5C"/>
                </a:solidFill>
                <a:latin typeface="Montserrat"/>
                <a:sym typeface="Montserrat"/>
              </a:rPr>
              <a:t>?</a:t>
            </a:r>
          </a:p>
          <a:p>
            <a:pPr marL="425450" marR="89999" lvl="2" indent="-285750">
              <a:lnSpc>
                <a:spcPct val="150000"/>
              </a:lnSpc>
              <a:buClr>
                <a:srgbClr val="134F5C"/>
              </a:buClr>
              <a:buSzPts val="1400"/>
              <a:buFont typeface="Arial" panose="020B0604020202020204" pitchFamily="34" charset="0"/>
              <a:buChar char="•"/>
            </a:pPr>
            <a:r>
              <a:rPr lang="es-ES" sz="1600" b="1" dirty="0">
                <a:solidFill>
                  <a:srgbClr val="134F5C"/>
                </a:solidFill>
                <a:latin typeface="Montserrat"/>
                <a:sym typeface="Montserrat"/>
              </a:rPr>
              <a:t>En lugar de que el servidor le diga al navegador cuánto tiempo debe almacenar en caché el recurso, nosotros podemos tener un control total.</a:t>
            </a:r>
          </a:p>
          <a:p>
            <a:pPr marL="425450" marR="89999" lvl="1" indent="-285750">
              <a:lnSpc>
                <a:spcPct val="150000"/>
              </a:lnSpc>
              <a:buClr>
                <a:srgbClr val="134F5C"/>
              </a:buClr>
              <a:buSzPts val="1400"/>
              <a:buFont typeface="Arial" panose="020B0604020202020204" pitchFamily="34" charset="0"/>
              <a:buChar char="•"/>
            </a:pPr>
            <a:r>
              <a:rPr lang="es-ES" sz="1600" b="1" dirty="0">
                <a:solidFill>
                  <a:srgbClr val="134F5C"/>
                </a:solidFill>
                <a:latin typeface="Montserrat"/>
                <a:sym typeface="Montserrat"/>
              </a:rPr>
              <a:t>Al igual que con todas las características de una aplicación web progresiva, el almacenamiento en caché de </a:t>
            </a:r>
            <a:r>
              <a:rPr lang="es-ES" sz="1600" b="1" dirty="0" err="1">
                <a:solidFill>
                  <a:srgbClr val="134F5C"/>
                </a:solidFill>
                <a:latin typeface="Montserrat"/>
                <a:sym typeface="Montserrat"/>
              </a:rPr>
              <a:t>Service</a:t>
            </a:r>
            <a:r>
              <a:rPr lang="es-ES" sz="1600" b="1" dirty="0">
                <a:solidFill>
                  <a:srgbClr val="134F5C"/>
                </a:solidFill>
                <a:latin typeface="Montserrat"/>
                <a:sym typeface="Montserrat"/>
              </a:rPr>
              <a:t> </a:t>
            </a:r>
            <a:r>
              <a:rPr lang="es-ES" sz="1600" b="1" dirty="0" err="1">
                <a:solidFill>
                  <a:srgbClr val="134F5C"/>
                </a:solidFill>
                <a:latin typeface="Montserrat"/>
                <a:sym typeface="Montserrat"/>
              </a:rPr>
              <a:t>Worker</a:t>
            </a:r>
            <a:r>
              <a:rPr lang="es-ES" sz="1600" b="1" dirty="0">
                <a:solidFill>
                  <a:srgbClr val="134F5C"/>
                </a:solidFill>
                <a:latin typeface="Montserrat"/>
                <a:sym typeface="Montserrat"/>
              </a:rPr>
              <a:t> es una mejora del almacenamiento en caché de HTTP y va de la mano.</a:t>
            </a:r>
          </a:p>
          <a:p>
            <a:pPr marL="425450" marR="89999" lvl="1" indent="-285750">
              <a:lnSpc>
                <a:spcPct val="150000"/>
              </a:lnSpc>
              <a:buClr>
                <a:srgbClr val="134F5C"/>
              </a:buClr>
              <a:buSzPts val="1400"/>
              <a:buFont typeface="Arial" panose="020B0604020202020204" pitchFamily="34" charset="0"/>
              <a:buChar char="•"/>
            </a:pPr>
            <a:r>
              <a:rPr lang="es-ES" sz="1600" b="1" dirty="0">
                <a:solidFill>
                  <a:srgbClr val="134F5C"/>
                </a:solidFill>
                <a:latin typeface="Montserrat"/>
                <a:sym typeface="Montserrat"/>
              </a:rPr>
              <a:t>El poder de los SW reside en su capacidad de interceptar la solicitudes HTTP.</a:t>
            </a:r>
          </a:p>
          <a:p>
            <a:pPr marL="425450" marR="89999" lvl="1" indent="-285750">
              <a:lnSpc>
                <a:spcPct val="150000"/>
              </a:lnSpc>
              <a:buClr>
                <a:srgbClr val="134F5C"/>
              </a:buClr>
              <a:buSzPts val="1400"/>
              <a:buFont typeface="Arial" panose="020B0604020202020204" pitchFamily="34" charset="0"/>
              <a:buChar char="•"/>
            </a:pPr>
            <a:r>
              <a:rPr lang="es-ES" sz="1600" b="1" dirty="0">
                <a:solidFill>
                  <a:srgbClr val="134F5C"/>
                </a:solidFill>
                <a:latin typeface="Montserrat"/>
                <a:sym typeface="Montserrat"/>
              </a:rPr>
              <a:t>Al utilizar SW, podemos acceder a cualquier solicitud HTTP entrante y decidir exactamente cómo queremos que responda.</a:t>
            </a:r>
          </a:p>
        </p:txBody>
      </p:sp>
    </p:spTree>
    <p:extLst>
      <p:ext uri="{BB962C8B-B14F-4D97-AF65-F5344CB8AC3E}">
        <p14:creationId xmlns:p14="http://schemas.microsoft.com/office/powerpoint/2010/main" val="33636255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dirty="0">
                <a:solidFill>
                  <a:srgbClr val="134F5C"/>
                </a:solidFill>
                <a:latin typeface="Montserrat"/>
                <a:ea typeface="Montserrat"/>
                <a:cs typeface="Montserrat"/>
                <a:sym typeface="Montserrat"/>
              </a:rPr>
              <a:t>Almacenamiento en caché del SW</a:t>
            </a:r>
            <a:endParaRPr lang="es-419"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463800"/>
            <a:ext cx="90601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En el SW, podemos escribir lógica para decidir que recursos vamos a almacenar en la memoria caché, que condiciones deben cumplirse y cuanto tiempo debe guardar en la memoria cache un recurso.</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Cuando el usuario visita el sitio web por primera vez, el SW como ya sabemos, comienza a instalarse. Durante esta etapa, vamos a aprovechar este evento y preparar el caché con todos los recursos críticos para la aplicación web. A esto se lo conoce como </a:t>
            </a:r>
            <a:r>
              <a:rPr lang="es-ES" sz="1600" b="1" dirty="0" err="1">
                <a:solidFill>
                  <a:srgbClr val="134F5C"/>
                </a:solidFill>
                <a:latin typeface="Montserrat"/>
                <a:sym typeface="Montserrat"/>
              </a:rPr>
              <a:t>precaching</a:t>
            </a:r>
            <a:r>
              <a:rPr lang="es-ES" sz="1600" b="1" dirty="0">
                <a:solidFill>
                  <a:srgbClr val="134F5C"/>
                </a:solidFill>
                <a:latin typeface="Montserrat"/>
                <a:sym typeface="Montserrat"/>
              </a:rPr>
              <a:t>.</a:t>
            </a:r>
          </a:p>
        </p:txBody>
      </p:sp>
    </p:spTree>
    <p:extLst>
      <p:ext uri="{BB962C8B-B14F-4D97-AF65-F5344CB8AC3E}">
        <p14:creationId xmlns:p14="http://schemas.microsoft.com/office/powerpoint/2010/main" val="13077124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dirty="0">
                <a:solidFill>
                  <a:srgbClr val="134F5C"/>
                </a:solidFill>
                <a:latin typeface="Montserrat"/>
                <a:ea typeface="Montserrat"/>
                <a:cs typeface="Montserrat"/>
                <a:sym typeface="Montserrat"/>
              </a:rPr>
              <a:t>Almacenamiento en caché del SW</a:t>
            </a:r>
            <a:endParaRPr lang="es-419"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83820" y="2219353"/>
            <a:ext cx="90601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err="1">
                <a:solidFill>
                  <a:srgbClr val="134F5C"/>
                </a:solidFill>
                <a:latin typeface="Montserrat"/>
                <a:sym typeface="Montserrat"/>
              </a:rPr>
              <a:t>cacheName</a:t>
            </a:r>
            <a:r>
              <a:rPr lang="es-ES" sz="1200" b="1" dirty="0">
                <a:solidFill>
                  <a:srgbClr val="134F5C"/>
                </a:solidFill>
                <a:latin typeface="Montserrat"/>
                <a:sym typeface="Montserrat"/>
              </a:rPr>
              <a:t> : Su contenido debe ser un </a:t>
            </a:r>
            <a:r>
              <a:rPr lang="es-ES" sz="1200" b="1" dirty="0" err="1">
                <a:solidFill>
                  <a:srgbClr val="134F5C"/>
                </a:solidFill>
                <a:latin typeface="Montserrat"/>
                <a:sym typeface="Montserrat"/>
              </a:rPr>
              <a:t>string</a:t>
            </a:r>
            <a:r>
              <a:rPr lang="es-ES" sz="1200" b="1" dirty="0">
                <a:solidFill>
                  <a:srgbClr val="134F5C"/>
                </a:solidFill>
                <a:latin typeface="Montserrat"/>
                <a:sym typeface="Montserrat"/>
              </a:rPr>
              <a:t>, con este nombre guardaremos el caché.</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a:solidFill>
                  <a:srgbClr val="134F5C"/>
                </a:solidFill>
                <a:latin typeface="Montserrat"/>
                <a:sym typeface="Montserrat"/>
              </a:rPr>
              <a:t>Podemos asignar un nombre diferente a cada caché e incluso tener varias copias diferentes del caché porque cada nueva cadena lo hace único.</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a:solidFill>
                  <a:srgbClr val="134F5C"/>
                </a:solidFill>
                <a:latin typeface="Montserrat"/>
                <a:sym typeface="Montserrat"/>
              </a:rPr>
              <a:t>El método </a:t>
            </a:r>
            <a:r>
              <a:rPr lang="es-ES" sz="1200" b="1" dirty="0" err="1">
                <a:solidFill>
                  <a:srgbClr val="134F5C"/>
                </a:solidFill>
                <a:latin typeface="Montserrat"/>
                <a:sym typeface="Montserrat"/>
              </a:rPr>
              <a:t>waitUntil</a:t>
            </a:r>
            <a:r>
              <a:rPr lang="es-ES" sz="1200" b="1" dirty="0">
                <a:solidFill>
                  <a:srgbClr val="134F5C"/>
                </a:solidFill>
                <a:latin typeface="Montserrat"/>
                <a:sym typeface="Montserrat"/>
              </a:rPr>
              <a:t> le dice al navegador que el trabajo está en curso hasta que se cumpla la promesa, y que no debe terminar el SW si quiere que este trabajo se complete.</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err="1">
                <a:solidFill>
                  <a:srgbClr val="134F5C"/>
                </a:solidFill>
                <a:latin typeface="Montserrat"/>
                <a:sym typeface="Montserrat"/>
              </a:rPr>
              <a:t>caches.open</a:t>
            </a:r>
            <a:r>
              <a:rPr lang="es-ES" sz="1200" b="1" dirty="0">
                <a:solidFill>
                  <a:srgbClr val="134F5C"/>
                </a:solidFill>
                <a:latin typeface="Montserrat"/>
                <a:sym typeface="Montserrat"/>
              </a:rPr>
              <a:t> : Devuelve una promesa que se resuelve con el Cache objeto que coincide con el </a:t>
            </a:r>
            <a:r>
              <a:rPr lang="es-ES" sz="1200" b="1" dirty="0" err="1">
                <a:solidFill>
                  <a:srgbClr val="134F5C"/>
                </a:solidFill>
                <a:latin typeface="Montserrat"/>
                <a:sym typeface="Montserrat"/>
              </a:rPr>
              <a:t>cacheName</a:t>
            </a:r>
            <a:r>
              <a:rPr lang="es-ES" sz="1200" b="1" dirty="0">
                <a:solidFill>
                  <a:srgbClr val="134F5C"/>
                </a:solidFill>
                <a:latin typeface="Montserrat"/>
                <a:sym typeface="Montserrat"/>
              </a:rPr>
              <a:t>.</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err="1">
                <a:solidFill>
                  <a:srgbClr val="134F5C"/>
                </a:solidFill>
                <a:latin typeface="Montserrat"/>
                <a:sym typeface="Montserrat"/>
              </a:rPr>
              <a:t>cache.addAll</a:t>
            </a:r>
            <a:r>
              <a:rPr lang="es-ES" sz="1200" b="1" dirty="0">
                <a:solidFill>
                  <a:srgbClr val="134F5C"/>
                </a:solidFill>
                <a:latin typeface="Montserrat"/>
                <a:sym typeface="Montserrat"/>
              </a:rPr>
              <a:t>() pasa la matriz de archivos.</a:t>
            </a:r>
          </a:p>
        </p:txBody>
      </p:sp>
      <p:pic>
        <p:nvPicPr>
          <p:cNvPr id="3" name="Imagen 2">
            <a:extLst>
              <a:ext uri="{FF2B5EF4-FFF2-40B4-BE49-F238E27FC236}">
                <a16:creationId xmlns:a16="http://schemas.microsoft.com/office/drawing/2014/main" id="{40AD77E7-4207-44AA-912C-A079384391F5}"/>
              </a:ext>
            </a:extLst>
          </p:cNvPr>
          <p:cNvPicPr>
            <a:picLocks noChangeAspect="1"/>
          </p:cNvPicPr>
          <p:nvPr/>
        </p:nvPicPr>
        <p:blipFill>
          <a:blip r:embed="rId3"/>
          <a:stretch>
            <a:fillRect/>
          </a:stretch>
        </p:blipFill>
        <p:spPr>
          <a:xfrm>
            <a:off x="1691641" y="523744"/>
            <a:ext cx="5303520" cy="1591469"/>
          </a:xfrm>
          <a:prstGeom prst="rect">
            <a:avLst/>
          </a:prstGeom>
        </p:spPr>
      </p:pic>
    </p:spTree>
    <p:extLst>
      <p:ext uri="{BB962C8B-B14F-4D97-AF65-F5344CB8AC3E}">
        <p14:creationId xmlns:p14="http://schemas.microsoft.com/office/powerpoint/2010/main" val="40774869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dirty="0">
                <a:solidFill>
                  <a:srgbClr val="134F5C"/>
                </a:solidFill>
                <a:latin typeface="Montserrat"/>
                <a:ea typeface="Montserrat"/>
                <a:cs typeface="Montserrat"/>
                <a:sym typeface="Montserrat"/>
              </a:rPr>
              <a:t>Almacenamiento en caché del SW</a:t>
            </a:r>
            <a:endParaRPr lang="es-419"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460244"/>
            <a:ext cx="90601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a:solidFill>
                  <a:srgbClr val="134F5C"/>
                </a:solidFill>
                <a:latin typeface="Montserrat"/>
                <a:sym typeface="Montserrat"/>
              </a:rPr>
              <a:t>Si todos los archivos se almacenan correctamente en la memoria caché, se instalará el </a:t>
            </a:r>
            <a:r>
              <a:rPr lang="es-ES" sz="1200" b="1" dirty="0" err="1">
                <a:solidFill>
                  <a:srgbClr val="134F5C"/>
                </a:solidFill>
                <a:latin typeface="Montserrat"/>
                <a:sym typeface="Montserrat"/>
              </a:rPr>
              <a:t>Service</a:t>
            </a:r>
            <a:r>
              <a:rPr lang="es-ES" sz="1200" b="1" dirty="0">
                <a:solidFill>
                  <a:srgbClr val="134F5C"/>
                </a:solidFill>
                <a:latin typeface="Montserrat"/>
                <a:sym typeface="Montserrat"/>
              </a:rPr>
              <a:t> </a:t>
            </a:r>
            <a:r>
              <a:rPr lang="es-ES" sz="1200" b="1" dirty="0" err="1">
                <a:solidFill>
                  <a:srgbClr val="134F5C"/>
                </a:solidFill>
                <a:latin typeface="Montserrat"/>
                <a:sym typeface="Montserrat"/>
              </a:rPr>
              <a:t>Worker</a:t>
            </a:r>
            <a:r>
              <a:rPr lang="es-ES" sz="1200" b="1" dirty="0">
                <a:solidFill>
                  <a:srgbClr val="134F5C"/>
                </a:solidFill>
                <a:latin typeface="Montserrat"/>
                <a:sym typeface="Montserrat"/>
              </a:rPr>
              <a:t>, sino fallará.</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a:solidFill>
                  <a:srgbClr val="134F5C"/>
                </a:solidFill>
                <a:latin typeface="Montserrat"/>
                <a:sym typeface="Montserrat"/>
              </a:rPr>
              <a:t>Confiamos que todos los recursos estén presentes en el servidor y debemos tener cuidado con la lista de archivos que vamos a almacenar en caché en el paso de instalación.</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a:solidFill>
                  <a:srgbClr val="134F5C"/>
                </a:solidFill>
                <a:latin typeface="Montserrat"/>
                <a:sym typeface="Montserrat"/>
              </a:rPr>
              <a:t>Necesitamos escuchar el evento </a:t>
            </a:r>
            <a:r>
              <a:rPr lang="es-ES" sz="1200" b="1" dirty="0" err="1">
                <a:solidFill>
                  <a:srgbClr val="134F5C"/>
                </a:solidFill>
                <a:latin typeface="Montserrat"/>
                <a:sym typeface="Montserrat"/>
              </a:rPr>
              <a:t>fetch</a:t>
            </a:r>
            <a:r>
              <a:rPr lang="es-ES" sz="1200" b="1" dirty="0">
                <a:solidFill>
                  <a:srgbClr val="134F5C"/>
                </a:solidFill>
                <a:latin typeface="Montserrat"/>
                <a:sym typeface="Montserrat"/>
              </a:rPr>
              <a:t> en el SW. Capturar el evento o simplemente respondemos con lo que sea que haya regresado.</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a:solidFill>
                  <a:srgbClr val="134F5C"/>
                </a:solidFill>
                <a:latin typeface="Montserrat"/>
                <a:sym typeface="Montserrat"/>
              </a:rPr>
              <a:t>El SW captura el evento </a:t>
            </a:r>
            <a:r>
              <a:rPr lang="es-ES" sz="1200" b="1" dirty="0" err="1">
                <a:solidFill>
                  <a:srgbClr val="134F5C"/>
                </a:solidFill>
                <a:latin typeface="Montserrat"/>
                <a:sym typeface="Montserrat"/>
              </a:rPr>
              <a:t>fetch</a:t>
            </a:r>
            <a:r>
              <a:rPr lang="es-ES" sz="1200" b="1" dirty="0">
                <a:solidFill>
                  <a:srgbClr val="134F5C"/>
                </a:solidFill>
                <a:latin typeface="Montserrat"/>
                <a:sym typeface="Montserrat"/>
              </a:rPr>
              <a:t> y realiza su propia llamada a la API. Una vez que los datos se devuelven al SW, puede devolverlos al script de llamada, manipularlos de alguna manera o no hacer nada.</a:t>
            </a:r>
          </a:p>
        </p:txBody>
      </p:sp>
      <p:pic>
        <p:nvPicPr>
          <p:cNvPr id="4" name="Imagen 3">
            <a:extLst>
              <a:ext uri="{FF2B5EF4-FFF2-40B4-BE49-F238E27FC236}">
                <a16:creationId xmlns:a16="http://schemas.microsoft.com/office/drawing/2014/main" id="{5ACC04D1-CA4D-4A6C-87E5-AD9CB367D809}"/>
              </a:ext>
            </a:extLst>
          </p:cNvPr>
          <p:cNvPicPr>
            <a:picLocks noChangeAspect="1"/>
          </p:cNvPicPr>
          <p:nvPr/>
        </p:nvPicPr>
        <p:blipFill>
          <a:blip r:embed="rId3"/>
          <a:stretch>
            <a:fillRect/>
          </a:stretch>
        </p:blipFill>
        <p:spPr>
          <a:xfrm>
            <a:off x="1767840" y="2424910"/>
            <a:ext cx="4701540" cy="1020785"/>
          </a:xfrm>
          <a:prstGeom prst="rect">
            <a:avLst/>
          </a:prstGeom>
        </p:spPr>
      </p:pic>
    </p:spTree>
    <p:extLst>
      <p:ext uri="{BB962C8B-B14F-4D97-AF65-F5344CB8AC3E}">
        <p14:creationId xmlns:p14="http://schemas.microsoft.com/office/powerpoint/2010/main" val="12098618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dirty="0">
                <a:solidFill>
                  <a:srgbClr val="134F5C"/>
                </a:solidFill>
                <a:latin typeface="Montserrat"/>
                <a:ea typeface="Montserrat"/>
                <a:cs typeface="Montserrat"/>
                <a:sym typeface="Montserrat"/>
              </a:rPr>
              <a:t>Almacenamiento en caché del SW</a:t>
            </a:r>
            <a:endParaRPr lang="es-419"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23744"/>
            <a:ext cx="90601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a:solidFill>
                  <a:srgbClr val="134F5C"/>
                </a:solidFill>
                <a:latin typeface="Montserrat"/>
                <a:sym typeface="Montserrat"/>
              </a:rPr>
              <a:t>"caches" es una variable global en el browser.</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a:solidFill>
                  <a:srgbClr val="134F5C"/>
                </a:solidFill>
                <a:latin typeface="Montserrat"/>
                <a:sym typeface="Montserrat"/>
              </a:rPr>
              <a:t>Los recursos solicitados ahora deberían estar disponibles en el caché del </a:t>
            </a:r>
            <a:r>
              <a:rPr lang="es-ES" sz="1200" b="1" dirty="0" err="1">
                <a:solidFill>
                  <a:srgbClr val="134F5C"/>
                </a:solidFill>
                <a:latin typeface="Montserrat"/>
                <a:sym typeface="Montserrat"/>
              </a:rPr>
              <a:t>Service</a:t>
            </a:r>
            <a:r>
              <a:rPr lang="es-ES" sz="1200" b="1" dirty="0">
                <a:solidFill>
                  <a:srgbClr val="134F5C"/>
                </a:solidFill>
                <a:latin typeface="Montserrat"/>
                <a:sym typeface="Montserrat"/>
              </a:rPr>
              <a:t> </a:t>
            </a:r>
            <a:r>
              <a:rPr lang="es-ES" sz="1200" b="1" dirty="0" err="1">
                <a:solidFill>
                  <a:srgbClr val="134F5C"/>
                </a:solidFill>
                <a:latin typeface="Montserrat"/>
                <a:sym typeface="Montserrat"/>
              </a:rPr>
              <a:t>Worker</a:t>
            </a:r>
            <a:r>
              <a:rPr lang="es-ES" sz="1200" b="1" dirty="0">
                <a:solidFill>
                  <a:srgbClr val="134F5C"/>
                </a:solidFill>
                <a:latin typeface="Montserrat"/>
                <a:sym typeface="Montserrat"/>
              </a:rPr>
              <a:t>.</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sz="1200" b="1"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200" b="1" dirty="0">
                <a:solidFill>
                  <a:srgbClr val="134F5C"/>
                </a:solidFill>
                <a:latin typeface="Montserrat"/>
                <a:sym typeface="Montserrat"/>
              </a:rPr>
              <a:t>Cuando se actualice la página, el </a:t>
            </a:r>
            <a:r>
              <a:rPr lang="es-ES" sz="1200" b="1" dirty="0" err="1">
                <a:solidFill>
                  <a:srgbClr val="134F5C"/>
                </a:solidFill>
                <a:latin typeface="Montserrat"/>
                <a:sym typeface="Montserrat"/>
              </a:rPr>
              <a:t>sw</a:t>
            </a:r>
            <a:r>
              <a:rPr lang="es-ES" sz="1200" b="1" dirty="0">
                <a:solidFill>
                  <a:srgbClr val="134F5C"/>
                </a:solidFill>
                <a:latin typeface="Montserrat"/>
                <a:sym typeface="Montserrat"/>
              </a:rPr>
              <a:t> interceptará la solicitud HTTP y cargará los recursos apropiados al instante desde la memoria caché en lugar de hacer una solicitud de red al servidor.</a:t>
            </a:r>
          </a:p>
        </p:txBody>
      </p:sp>
      <p:pic>
        <p:nvPicPr>
          <p:cNvPr id="3" name="Imagen 2">
            <a:extLst>
              <a:ext uri="{FF2B5EF4-FFF2-40B4-BE49-F238E27FC236}">
                <a16:creationId xmlns:a16="http://schemas.microsoft.com/office/drawing/2014/main" id="{823FFDDC-CC68-4853-9F42-154074C758A9}"/>
              </a:ext>
            </a:extLst>
          </p:cNvPr>
          <p:cNvPicPr>
            <a:picLocks noChangeAspect="1"/>
          </p:cNvPicPr>
          <p:nvPr/>
        </p:nvPicPr>
        <p:blipFill>
          <a:blip r:embed="rId3"/>
          <a:stretch>
            <a:fillRect/>
          </a:stretch>
        </p:blipFill>
        <p:spPr>
          <a:xfrm>
            <a:off x="2091690" y="510546"/>
            <a:ext cx="4351020" cy="1630367"/>
          </a:xfrm>
          <a:prstGeom prst="rect">
            <a:avLst/>
          </a:prstGeom>
        </p:spPr>
      </p:pic>
      <p:pic>
        <p:nvPicPr>
          <p:cNvPr id="6" name="Imagen 5">
            <a:extLst>
              <a:ext uri="{FF2B5EF4-FFF2-40B4-BE49-F238E27FC236}">
                <a16:creationId xmlns:a16="http://schemas.microsoft.com/office/drawing/2014/main" id="{4519BED7-5FCF-48BC-962F-DBA8C7CC0B9A}"/>
              </a:ext>
            </a:extLst>
          </p:cNvPr>
          <p:cNvPicPr>
            <a:picLocks noChangeAspect="1"/>
          </p:cNvPicPr>
          <p:nvPr/>
        </p:nvPicPr>
        <p:blipFill>
          <a:blip r:embed="rId4"/>
          <a:stretch>
            <a:fillRect/>
          </a:stretch>
        </p:blipFill>
        <p:spPr>
          <a:xfrm>
            <a:off x="853440" y="2868781"/>
            <a:ext cx="6827520" cy="1058487"/>
          </a:xfrm>
          <a:prstGeom prst="rect">
            <a:avLst/>
          </a:prstGeom>
        </p:spPr>
      </p:pic>
    </p:spTree>
    <p:extLst>
      <p:ext uri="{BB962C8B-B14F-4D97-AF65-F5344CB8AC3E}">
        <p14:creationId xmlns:p14="http://schemas.microsoft.com/office/powerpoint/2010/main" val="37727776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dirty="0">
                <a:solidFill>
                  <a:srgbClr val="134F5C"/>
                </a:solidFill>
                <a:latin typeface="Montserrat"/>
                <a:ea typeface="Montserrat"/>
                <a:cs typeface="Montserrat"/>
                <a:sym typeface="Montserrat"/>
              </a:rPr>
              <a:t>Interceptar y Cache</a:t>
            </a:r>
            <a:endParaRPr lang="es-419"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23744"/>
            <a:ext cx="90601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Ahora, que pasa si no sabemos cuales son los recursos que necesitamos guardar porque son dinámicos?</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Gracias a que los SW pueden interceptar peticiones http podemos realizar la solicitud HTTP y luego almacenar la respuesta en la memoria caché.</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Esto significa que, solicita el recurso y luego lo almacena en cache inmediatamente.</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sz="1600" b="1" dirty="0">
                <a:solidFill>
                  <a:srgbClr val="134F5C"/>
                </a:solidFill>
                <a:latin typeface="Montserrat"/>
                <a:sym typeface="Montserrat"/>
              </a:rPr>
              <a:t>Podemos verificar si el recurso ya existe en el caché y, de no ser así, lo recuperamos a través de la red.</a:t>
            </a:r>
          </a:p>
        </p:txBody>
      </p:sp>
    </p:spTree>
    <p:extLst>
      <p:ext uri="{BB962C8B-B14F-4D97-AF65-F5344CB8AC3E}">
        <p14:creationId xmlns:p14="http://schemas.microsoft.com/office/powerpoint/2010/main" val="18008429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dirty="0">
                <a:solidFill>
                  <a:srgbClr val="134F5C"/>
                </a:solidFill>
                <a:latin typeface="Montserrat"/>
                <a:ea typeface="Montserrat"/>
                <a:cs typeface="Montserrat"/>
                <a:sym typeface="Montserrat"/>
              </a:rPr>
              <a:t>Almacenamiento en caché del SW</a:t>
            </a:r>
            <a:endParaRPr lang="es-419"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83820" y="2982532"/>
            <a:ext cx="90601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Lo primero que hacemos es verificar si el recurso solicitado ya existe en la memoria caché.</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Si existe, podemos devolverlo en este punto y no ir más lejos.</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sym typeface="Montserrat"/>
              </a:rPr>
              <a:t>Pero si el recurso solicitado ya no existe en el caché, debe realizar la solicitud como se pretendía originalmente.</a:t>
            </a:r>
          </a:p>
        </p:txBody>
      </p:sp>
      <p:pic>
        <p:nvPicPr>
          <p:cNvPr id="3" name="Imagen 2">
            <a:extLst>
              <a:ext uri="{FF2B5EF4-FFF2-40B4-BE49-F238E27FC236}">
                <a16:creationId xmlns:a16="http://schemas.microsoft.com/office/drawing/2014/main" id="{3C34DB15-4DA2-4BB7-963E-8E2CDF61E1D4}"/>
              </a:ext>
            </a:extLst>
          </p:cNvPr>
          <p:cNvPicPr>
            <a:picLocks noChangeAspect="1"/>
          </p:cNvPicPr>
          <p:nvPr/>
        </p:nvPicPr>
        <p:blipFill>
          <a:blip r:embed="rId3"/>
          <a:stretch>
            <a:fillRect/>
          </a:stretch>
        </p:blipFill>
        <p:spPr>
          <a:xfrm>
            <a:off x="990600" y="619311"/>
            <a:ext cx="6690360" cy="2433345"/>
          </a:xfrm>
          <a:prstGeom prst="rect">
            <a:avLst/>
          </a:prstGeom>
        </p:spPr>
      </p:pic>
    </p:spTree>
    <p:extLst>
      <p:ext uri="{BB962C8B-B14F-4D97-AF65-F5344CB8AC3E}">
        <p14:creationId xmlns:p14="http://schemas.microsoft.com/office/powerpoint/2010/main" val="25412450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ES" sz="1800" dirty="0">
                <a:solidFill>
                  <a:srgbClr val="134F5C"/>
                </a:solidFill>
                <a:latin typeface="Montserrat"/>
                <a:ea typeface="Montserrat"/>
                <a:cs typeface="Montserrat"/>
                <a:sym typeface="Montserrat"/>
              </a:rPr>
              <a:t>Almacenamiento en caché del SW</a:t>
            </a:r>
            <a:endParaRPr lang="es-419"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83820" y="2982532"/>
            <a:ext cx="90601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endParaRPr lang="es-ES" b="1" dirty="0">
              <a:solidFill>
                <a:srgbClr val="134F5C"/>
              </a:solidFill>
              <a:latin typeface="Montserrat"/>
              <a:sym typeface="Montserrat"/>
            </a:endParaRPr>
          </a:p>
        </p:txBody>
      </p:sp>
      <p:pic>
        <p:nvPicPr>
          <p:cNvPr id="6" name="Imagen 5">
            <a:extLst>
              <a:ext uri="{FF2B5EF4-FFF2-40B4-BE49-F238E27FC236}">
                <a16:creationId xmlns:a16="http://schemas.microsoft.com/office/drawing/2014/main" id="{4C5C481B-598E-4593-8B78-2387D3484EDB}"/>
              </a:ext>
            </a:extLst>
          </p:cNvPr>
          <p:cNvPicPr>
            <a:picLocks noChangeAspect="1"/>
          </p:cNvPicPr>
          <p:nvPr/>
        </p:nvPicPr>
        <p:blipFill>
          <a:blip r:embed="rId3"/>
          <a:stretch>
            <a:fillRect/>
          </a:stretch>
        </p:blipFill>
        <p:spPr>
          <a:xfrm>
            <a:off x="182103" y="453772"/>
            <a:ext cx="6462537" cy="4083690"/>
          </a:xfrm>
          <a:prstGeom prst="rect">
            <a:avLst/>
          </a:prstGeom>
        </p:spPr>
      </p:pic>
    </p:spTree>
    <p:extLst>
      <p:ext uri="{BB962C8B-B14F-4D97-AF65-F5344CB8AC3E}">
        <p14:creationId xmlns:p14="http://schemas.microsoft.com/office/powerpoint/2010/main" val="21375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139700" marR="89999" lvl="0" algn="l" rtl="0">
              <a:lnSpc>
                <a:spcPct val="200000"/>
              </a:lnSpc>
              <a:spcBef>
                <a:spcPts val="0"/>
              </a:spcBef>
              <a:spcAft>
                <a:spcPts val="0"/>
              </a:spcAft>
              <a:buClr>
                <a:srgbClr val="134F5C"/>
              </a:buClr>
              <a:buSzPts val="1400"/>
            </a:pPr>
            <a:r>
              <a:rPr lang="es-ES" sz="1800" dirty="0" err="1">
                <a:solidFill>
                  <a:srgbClr val="134F5C"/>
                </a:solidFill>
                <a:latin typeface="Montserrat"/>
                <a:sym typeface="Montserrat"/>
              </a:rPr>
              <a:t>Service</a:t>
            </a:r>
            <a:r>
              <a:rPr lang="es-ES" sz="1800" dirty="0">
                <a:solidFill>
                  <a:srgbClr val="134F5C"/>
                </a:solidFill>
                <a:latin typeface="Montserrat"/>
                <a:sym typeface="Montserrat"/>
              </a:rPr>
              <a:t> </a:t>
            </a:r>
            <a:r>
              <a:rPr lang="es-ES" sz="1800" dirty="0" err="1">
                <a:solidFill>
                  <a:srgbClr val="134F5C"/>
                </a:solidFill>
                <a:latin typeface="Montserrat"/>
                <a:sym typeface="Montserrat"/>
              </a:rPr>
              <a:t>Worker</a:t>
            </a:r>
            <a:r>
              <a:rPr lang="es-ES" sz="1800" dirty="0">
                <a:solidFill>
                  <a:srgbClr val="134F5C"/>
                </a:solidFill>
                <a:latin typeface="Montserrat"/>
                <a:sym typeface="Montserrat"/>
              </a:rPr>
              <a:t> (Trabajador de Servicio)</a:t>
            </a: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700530"/>
            <a:ext cx="9144000" cy="3742440"/>
          </a:xfrm>
          <a:prstGeom prst="rect">
            <a:avLst/>
          </a:prstGeom>
          <a:noFill/>
          <a:ln>
            <a:noFill/>
          </a:ln>
        </p:spPr>
        <p:txBody>
          <a:bodyPr spcFirstLastPara="1" wrap="square" lIns="91425" tIns="91425" rIns="91425" bIns="91425" anchor="t" anchorCtr="0">
            <a:noAutofit/>
          </a:bodyPr>
          <a:lstStyle/>
          <a:p>
            <a:pPr marL="457200" marR="89999" lvl="0" indent="-317500" algn="l" rtl="0">
              <a:lnSpc>
                <a:spcPct val="150000"/>
              </a:lnSpc>
              <a:spcBef>
                <a:spcPts val="0"/>
              </a:spcBef>
              <a:spcAft>
                <a:spcPts val="0"/>
              </a:spcAft>
              <a:buClr>
                <a:srgbClr val="134F5C"/>
              </a:buClr>
              <a:buSzPts val="1400"/>
              <a:buFont typeface="Montserrat"/>
              <a:buChar char="●"/>
            </a:pPr>
            <a:r>
              <a:rPr lang="es-ES" dirty="0">
                <a:solidFill>
                  <a:srgbClr val="134F5C"/>
                </a:solidFill>
                <a:latin typeface="Montserrat"/>
                <a:sym typeface="Montserrat"/>
              </a:rPr>
              <a:t>Un trabajador de servicios es un script que se ejecuta en el fondo de la web.</a:t>
            </a:r>
          </a:p>
          <a:p>
            <a:pPr marL="457200" marR="89999" lvl="0" indent="-317500" algn="l" rtl="0">
              <a:lnSpc>
                <a:spcPct val="150000"/>
              </a:lnSpc>
              <a:spcBef>
                <a:spcPts val="0"/>
              </a:spcBef>
              <a:spcAft>
                <a:spcPts val="0"/>
              </a:spcAft>
              <a:buClr>
                <a:srgbClr val="134F5C"/>
              </a:buClr>
              <a:buSzPts val="1400"/>
              <a:buFont typeface="Montserrat"/>
              <a:buChar char="●"/>
            </a:pPr>
            <a:r>
              <a:rPr lang="es-ES" dirty="0">
                <a:solidFill>
                  <a:srgbClr val="134F5C"/>
                </a:solidFill>
                <a:latin typeface="Montserrat"/>
                <a:sym typeface="Montserrat"/>
              </a:rPr>
              <a:t>No necesita el DOM, y de hecho, ni siquiera tiene acceso al DOM.</a:t>
            </a:r>
          </a:p>
          <a:p>
            <a:pPr marL="457200" marR="89999" lvl="0" indent="-317500" algn="l" rtl="0">
              <a:lnSpc>
                <a:spcPct val="150000"/>
              </a:lnSpc>
              <a:spcBef>
                <a:spcPts val="0"/>
              </a:spcBef>
              <a:spcAft>
                <a:spcPts val="0"/>
              </a:spcAft>
              <a:buClr>
                <a:srgbClr val="134F5C"/>
              </a:buClr>
              <a:buSzPts val="1400"/>
              <a:buFont typeface="Montserrat"/>
              <a:buChar char="●"/>
            </a:pPr>
            <a:r>
              <a:rPr lang="es-ES" dirty="0">
                <a:solidFill>
                  <a:srgbClr val="134F5C"/>
                </a:solidFill>
                <a:latin typeface="Montserrat"/>
                <a:sym typeface="Montserrat"/>
              </a:rPr>
              <a:t>Se ejecutan en un proceso separado de la interfaz del usuario, por lo que no bloquean ni congelan la interfaz de usuario mientras ellos procesan.</a:t>
            </a:r>
          </a:p>
          <a:p>
            <a:pPr marL="457200" marR="89999" lvl="0" indent="-317500" algn="l" rtl="0">
              <a:lnSpc>
                <a:spcPct val="150000"/>
              </a:lnSpc>
              <a:spcBef>
                <a:spcPts val="0"/>
              </a:spcBef>
              <a:spcAft>
                <a:spcPts val="0"/>
              </a:spcAft>
              <a:buClr>
                <a:srgbClr val="134F5C"/>
              </a:buClr>
              <a:buSzPts val="1400"/>
              <a:buFont typeface="Montserrat"/>
              <a:buChar char="●"/>
            </a:pPr>
            <a:r>
              <a:rPr lang="es-ES" b="1" dirty="0">
                <a:solidFill>
                  <a:srgbClr val="134F5C"/>
                </a:solidFill>
                <a:latin typeface="Montserrat"/>
                <a:sym typeface="Montserrat"/>
              </a:rPr>
              <a:t>El objetivo principal de un </a:t>
            </a:r>
            <a:r>
              <a:rPr lang="es-ES" b="1" dirty="0" err="1">
                <a:solidFill>
                  <a:srgbClr val="134F5C"/>
                </a:solidFill>
                <a:latin typeface="Montserrat"/>
                <a:sym typeface="Montserrat"/>
              </a:rPr>
              <a:t>service</a:t>
            </a:r>
            <a:r>
              <a:rPr lang="es-ES" b="1" dirty="0">
                <a:solidFill>
                  <a:srgbClr val="134F5C"/>
                </a:solidFill>
                <a:latin typeface="Montserrat"/>
                <a:sym typeface="Montserrat"/>
              </a:rPr>
              <a:t> </a:t>
            </a:r>
            <a:r>
              <a:rPr lang="es-ES" b="1" dirty="0" err="1">
                <a:solidFill>
                  <a:srgbClr val="134F5C"/>
                </a:solidFill>
                <a:latin typeface="Montserrat"/>
                <a:sym typeface="Montserrat"/>
              </a:rPr>
              <a:t>worker</a:t>
            </a:r>
            <a:r>
              <a:rPr lang="es-ES" b="1" dirty="0">
                <a:solidFill>
                  <a:srgbClr val="134F5C"/>
                </a:solidFill>
                <a:latin typeface="Montserrat"/>
                <a:sym typeface="Montserrat"/>
              </a:rPr>
              <a:t> es que actúa como intermediario entre la aplicación e internet.</a:t>
            </a:r>
          </a:p>
          <a:p>
            <a:pPr marL="457200" marR="89999" lvl="0" indent="-317500" algn="l" rtl="0">
              <a:lnSpc>
                <a:spcPct val="150000"/>
              </a:lnSpc>
              <a:spcBef>
                <a:spcPts val="0"/>
              </a:spcBef>
              <a:spcAft>
                <a:spcPts val="0"/>
              </a:spcAft>
              <a:buClr>
                <a:srgbClr val="134F5C"/>
              </a:buClr>
              <a:buSzPts val="1400"/>
              <a:buFont typeface="Montserrat"/>
              <a:buChar char="●"/>
            </a:pPr>
            <a:r>
              <a:rPr lang="es-ES" dirty="0">
                <a:solidFill>
                  <a:srgbClr val="134F5C"/>
                </a:solidFill>
                <a:latin typeface="Montserrat"/>
                <a:sym typeface="Montserrat"/>
              </a:rPr>
              <a:t>Realiza cualquier función que hayamos configurado y finalmente comunica algún resultado a la aplicación pasando mensajes.</a:t>
            </a:r>
          </a:p>
          <a:p>
            <a:pPr marL="457200" marR="89999" lvl="0" indent="-317500" algn="l" rtl="0">
              <a:lnSpc>
                <a:spcPct val="150000"/>
              </a:lnSpc>
              <a:spcBef>
                <a:spcPts val="0"/>
              </a:spcBef>
              <a:spcAft>
                <a:spcPts val="0"/>
              </a:spcAft>
              <a:buClr>
                <a:srgbClr val="134F5C"/>
              </a:buClr>
              <a:buSzPts val="1400"/>
              <a:buFont typeface="Montserrat"/>
              <a:buChar char="●"/>
            </a:pPr>
            <a:r>
              <a:rPr lang="es-ES" dirty="0">
                <a:solidFill>
                  <a:srgbClr val="134F5C"/>
                </a:solidFill>
                <a:latin typeface="Montserrat"/>
                <a:sym typeface="Montserrat"/>
              </a:rPr>
              <a:t>Nuestra aplicación reducirá el tráfico de datos tanto en las cargas iniciales de la página principal, como en la recepción y el envío de datos transaccionales.</a:t>
            </a:r>
          </a:p>
          <a:p>
            <a:pPr marL="457200" marR="89999" lvl="0" indent="-317500" algn="l" rtl="0">
              <a:lnSpc>
                <a:spcPct val="200000"/>
              </a:lnSpc>
              <a:spcBef>
                <a:spcPts val="0"/>
              </a:spcBef>
              <a:spcAft>
                <a:spcPts val="0"/>
              </a:spcAft>
              <a:buClr>
                <a:srgbClr val="134F5C"/>
              </a:buClr>
              <a:buSzPts val="1400"/>
              <a:buFont typeface="Montserrat"/>
              <a:buChar char="●"/>
            </a:pPr>
            <a:endParaRPr dirty="0">
              <a:solidFill>
                <a:srgbClr val="134F5C"/>
              </a:solidFill>
              <a:latin typeface="Montserrat"/>
              <a:sym typeface="Montserrat"/>
            </a:endParaRPr>
          </a:p>
        </p:txBody>
      </p:sp>
    </p:spTree>
    <p:extLst>
      <p:ext uri="{BB962C8B-B14F-4D97-AF65-F5344CB8AC3E}">
        <p14:creationId xmlns:p14="http://schemas.microsoft.com/office/powerpoint/2010/main" val="160669181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6"/>
          <p:cNvSpPr txBox="1">
            <a:spLocks noGrp="1"/>
          </p:cNvSpPr>
          <p:nvPr>
            <p:ph type="title" idx="4294967295"/>
          </p:nvPr>
        </p:nvSpPr>
        <p:spPr>
          <a:xfrm>
            <a:off x="0" y="409575"/>
            <a:ext cx="8521700" cy="608013"/>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s" sz="1800" dirty="0">
                <a:solidFill>
                  <a:srgbClr val="134F5C"/>
                </a:solidFill>
                <a:latin typeface="Montserrat"/>
              </a:rPr>
              <a:t>Que es el manifest en una PWA?</a:t>
            </a:r>
            <a:endParaRPr sz="1800" dirty="0">
              <a:solidFill>
                <a:srgbClr val="134F5C"/>
              </a:solidFill>
              <a:latin typeface="Montserrat"/>
            </a:endParaRPr>
          </a:p>
        </p:txBody>
      </p:sp>
      <p:sp>
        <p:nvSpPr>
          <p:cNvPr id="104" name="Google Shape;104;p16"/>
          <p:cNvSpPr txBox="1">
            <a:spLocks noGrp="1"/>
          </p:cNvSpPr>
          <p:nvPr>
            <p:ph type="body" idx="4294967295"/>
          </p:nvPr>
        </p:nvSpPr>
        <p:spPr>
          <a:xfrm>
            <a:off x="0" y="1230313"/>
            <a:ext cx="8521700" cy="3338512"/>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s" dirty="0"/>
              <a:t>El manifiesto de la aplicación web es un archivo JSON que le informa al navegador sobre su aplicación web progresiva y cómo debe comportarse cuando se instala en el escritorio o dispositivo móvil del usuario.</a:t>
            </a:r>
            <a:endParaRPr dirty="0"/>
          </a:p>
          <a:p>
            <a:pPr marL="0" lvl="0" indent="0" rtl="0">
              <a:spcBef>
                <a:spcPts val="1200"/>
              </a:spcBef>
              <a:spcAft>
                <a:spcPts val="0"/>
              </a:spcAft>
              <a:buNone/>
            </a:pPr>
            <a:endParaRPr dirty="0"/>
          </a:p>
          <a:p>
            <a:pPr marL="0" lvl="0" indent="0" rtl="0">
              <a:spcBef>
                <a:spcPts val="1200"/>
              </a:spcBef>
              <a:spcAft>
                <a:spcPts val="0"/>
              </a:spcAft>
              <a:buNone/>
            </a:pPr>
            <a:r>
              <a:rPr lang="es" dirty="0"/>
              <a:t>Los archivos de manifiesto son compatibles con Chrome, Edge, Firefox, UC Browser, Opera y el navegador Samsung. Safari tiene soporte parcial.</a:t>
            </a:r>
            <a:br>
              <a:rPr lang="es" dirty="0"/>
            </a:br>
            <a:r>
              <a:rPr lang="es" dirty="0"/>
              <a:t/>
            </a:r>
            <a:br>
              <a:rPr lang="es" dirty="0"/>
            </a:br>
            <a:r>
              <a:rPr lang="es" u="sng" dirty="0">
                <a:solidFill>
                  <a:schemeClr val="hlink"/>
                </a:solidFill>
                <a:hlinkClick r:id="rId3"/>
              </a:rPr>
              <a:t>https://caniuse.com/?search=manifest</a:t>
            </a:r>
            <a:endParaRPr dirty="0"/>
          </a:p>
          <a:p>
            <a:pPr marL="0" lvl="0" indent="0" algn="r" rtl="0">
              <a:spcBef>
                <a:spcPts val="1200"/>
              </a:spcBef>
              <a:spcAft>
                <a:spcPts val="1200"/>
              </a:spcAft>
              <a:buNone/>
            </a:pPr>
            <a:endParaRPr dirty="0"/>
          </a:p>
        </p:txBody>
      </p:sp>
      <p:graphicFrame>
        <p:nvGraphicFramePr>
          <p:cNvPr id="4" name="Google Shape;70;p15">
            <a:extLst>
              <a:ext uri="{FF2B5EF4-FFF2-40B4-BE49-F238E27FC236}">
                <a16:creationId xmlns:a16="http://schemas.microsoft.com/office/drawing/2014/main" id="{84CF9A22-157F-4DD1-829E-74A2A00EFFA6}"/>
              </a:ext>
            </a:extLst>
          </p:cNvPr>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idx="4294967295"/>
          </p:nvPr>
        </p:nvSpPr>
        <p:spPr>
          <a:xfrm>
            <a:off x="0" y="409575"/>
            <a:ext cx="8521700" cy="608013"/>
          </a:xfrm>
          <a:prstGeom prst="rect">
            <a:avLst/>
          </a:prstGeom>
        </p:spPr>
        <p:txBody>
          <a:bodyPr spcFirstLastPara="1" wrap="square" lIns="91425" tIns="91425" rIns="91425" bIns="91425" anchor="t" anchorCtr="0">
            <a:normAutofit/>
          </a:bodyPr>
          <a:lstStyle/>
          <a:p>
            <a:pPr algn="ctr"/>
            <a:r>
              <a:rPr lang="es" sz="1800" dirty="0">
                <a:solidFill>
                  <a:srgbClr val="134F5C"/>
                </a:solidFill>
                <a:latin typeface="Montserrat"/>
              </a:rPr>
              <a:t>JSON o Webmanifest?</a:t>
            </a:r>
            <a:endParaRPr sz="1800" dirty="0">
              <a:solidFill>
                <a:srgbClr val="134F5C"/>
              </a:solidFill>
              <a:latin typeface="Montserrat"/>
            </a:endParaRPr>
          </a:p>
        </p:txBody>
      </p:sp>
      <p:sp>
        <p:nvSpPr>
          <p:cNvPr id="111" name="Google Shape;111;p17"/>
          <p:cNvSpPr txBox="1">
            <a:spLocks noGrp="1"/>
          </p:cNvSpPr>
          <p:nvPr>
            <p:ph type="body" idx="4294967295"/>
          </p:nvPr>
        </p:nvSpPr>
        <p:spPr>
          <a:xfrm>
            <a:off x="0" y="1230313"/>
            <a:ext cx="8521700" cy="3338512"/>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dirty="0"/>
              <a:t>El archivo de manifiesto puede tener cualquier nombre, pero comúnmente se nombra </a:t>
            </a:r>
            <a:r>
              <a:rPr lang="es" b="1" dirty="0"/>
              <a:t>manifest.json</a:t>
            </a:r>
            <a:r>
              <a:rPr lang="es" dirty="0"/>
              <a:t> y se sirve desde el </a:t>
            </a:r>
            <a:r>
              <a:rPr lang="es" b="1" dirty="0"/>
              <a:t>root</a:t>
            </a:r>
            <a:r>
              <a:rPr lang="es" dirty="0"/>
              <a:t>.</a:t>
            </a:r>
            <a:endParaRPr dirty="0"/>
          </a:p>
          <a:p>
            <a:pPr marL="0" lvl="0" indent="0" algn="l" rtl="0">
              <a:spcBef>
                <a:spcPts val="1200"/>
              </a:spcBef>
              <a:spcAft>
                <a:spcPts val="1200"/>
              </a:spcAft>
              <a:buNone/>
            </a:pPr>
            <a:r>
              <a:rPr lang="es" dirty="0"/>
              <a:t>La especificación sugiere que la extensión debería ser </a:t>
            </a:r>
            <a:r>
              <a:rPr lang="es" b="1" dirty="0"/>
              <a:t>.webmanifest</a:t>
            </a:r>
            <a:r>
              <a:rPr lang="es" dirty="0"/>
              <a:t>, pero los navegadores también admiten </a:t>
            </a:r>
            <a:r>
              <a:rPr lang="es" b="1" dirty="0"/>
              <a:t>.json</a:t>
            </a:r>
            <a:r>
              <a:rPr lang="es" dirty="0"/>
              <a:t> .</a:t>
            </a:r>
            <a:endParaRPr dirty="0"/>
          </a:p>
        </p:txBody>
      </p:sp>
      <p:graphicFrame>
        <p:nvGraphicFramePr>
          <p:cNvPr id="4" name="Google Shape;70;p15">
            <a:extLst>
              <a:ext uri="{FF2B5EF4-FFF2-40B4-BE49-F238E27FC236}">
                <a16:creationId xmlns:a16="http://schemas.microsoft.com/office/drawing/2014/main" id="{A99419AC-87D1-4C16-8BEB-2D122C230CC2}"/>
              </a:ext>
            </a:extLst>
          </p:cNvPr>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idx="4294967295"/>
          </p:nvPr>
        </p:nvSpPr>
        <p:spPr>
          <a:xfrm>
            <a:off x="0" y="409575"/>
            <a:ext cx="8521700" cy="608013"/>
          </a:xfrm>
          <a:prstGeom prst="rect">
            <a:avLst/>
          </a:prstGeom>
        </p:spPr>
        <p:txBody>
          <a:bodyPr spcFirstLastPara="1" wrap="square" lIns="91425" tIns="91425" rIns="91425" bIns="91425" anchor="t" anchorCtr="0">
            <a:normAutofit/>
          </a:bodyPr>
          <a:lstStyle/>
          <a:p>
            <a:pPr marL="0" lvl="0" indent="0"/>
            <a:r>
              <a:rPr lang="es" sz="1800" dirty="0">
                <a:solidFill>
                  <a:srgbClr val="134F5C"/>
                </a:solidFill>
                <a:latin typeface="Montserrat"/>
              </a:rPr>
              <a:t>Propiedades:</a:t>
            </a:r>
            <a:endParaRPr sz="1800" dirty="0">
              <a:solidFill>
                <a:srgbClr val="134F5C"/>
              </a:solidFill>
              <a:latin typeface="Montserrat"/>
            </a:endParaRPr>
          </a:p>
        </p:txBody>
      </p:sp>
      <p:sp>
        <p:nvSpPr>
          <p:cNvPr id="117" name="Google Shape;117;p18"/>
          <p:cNvSpPr txBox="1">
            <a:spLocks noGrp="1"/>
          </p:cNvSpPr>
          <p:nvPr>
            <p:ph type="body" idx="4294967295"/>
          </p:nvPr>
        </p:nvSpPr>
        <p:spPr>
          <a:xfrm>
            <a:off x="0" y="1139825"/>
            <a:ext cx="8521700" cy="3340100"/>
          </a:xfrm>
          <a:prstGeom prst="rect">
            <a:avLst/>
          </a:prstGeom>
        </p:spPr>
        <p:txBody>
          <a:bodyPr spcFirstLastPara="1" wrap="square" lIns="91425" tIns="91425" rIns="91425" bIns="91425" anchor="t" anchorCtr="0">
            <a:normAutofit fontScale="92500" lnSpcReduction="20000"/>
          </a:bodyPr>
          <a:lstStyle/>
          <a:p>
            <a:pPr marL="38100" lvl="0" indent="0" algn="l" rtl="0">
              <a:lnSpc>
                <a:spcPct val="105263"/>
              </a:lnSpc>
              <a:spcBef>
                <a:spcPts val="0"/>
              </a:spcBef>
              <a:spcAft>
                <a:spcPts val="0"/>
              </a:spcAft>
              <a:buNone/>
            </a:pPr>
            <a:r>
              <a:rPr lang="es" sz="2200" dirty="0">
                <a:solidFill>
                  <a:srgbClr val="5F6368"/>
                </a:solidFill>
              </a:rPr>
              <a:t>short_name y / o name </a:t>
            </a:r>
            <a:endParaRPr sz="2200" u="sng" dirty="0">
              <a:solidFill>
                <a:schemeClr val="hlink"/>
              </a:solidFill>
            </a:endParaRPr>
          </a:p>
          <a:p>
            <a:pPr marL="0" lvl="0" indent="0" algn="l" rtl="0">
              <a:lnSpc>
                <a:spcPct val="177778"/>
              </a:lnSpc>
              <a:spcBef>
                <a:spcPts val="800"/>
              </a:spcBef>
              <a:spcAft>
                <a:spcPts val="0"/>
              </a:spcAft>
              <a:buNone/>
            </a:pPr>
            <a:r>
              <a:rPr lang="es" sz="1350" dirty="0">
                <a:solidFill>
                  <a:srgbClr val="000000"/>
                </a:solidFill>
              </a:rPr>
              <a:t>Debe proporcionar al menos la propiedad </a:t>
            </a:r>
            <a:r>
              <a:rPr lang="es" sz="1350" dirty="0">
                <a:solidFill>
                  <a:srgbClr val="202124"/>
                </a:solidFill>
                <a:highlight>
                  <a:srgbClr val="F7F7F7"/>
                </a:highlight>
              </a:rPr>
              <a:t>short_name </a:t>
            </a:r>
            <a:r>
              <a:rPr lang="es" sz="1350" dirty="0">
                <a:solidFill>
                  <a:srgbClr val="000000"/>
                </a:solidFill>
              </a:rPr>
              <a:t>o </a:t>
            </a:r>
            <a:r>
              <a:rPr lang="es" sz="1350" dirty="0">
                <a:solidFill>
                  <a:srgbClr val="202124"/>
                </a:solidFill>
                <a:highlight>
                  <a:srgbClr val="F7F7F7"/>
                </a:highlight>
              </a:rPr>
              <a:t>name</a:t>
            </a:r>
            <a:r>
              <a:rPr lang="es" sz="1350" dirty="0">
                <a:solidFill>
                  <a:srgbClr val="000000"/>
                </a:solidFill>
              </a:rPr>
              <a:t>. Si se proporcionan ambos, </a:t>
            </a:r>
            <a:r>
              <a:rPr lang="es" sz="1350" dirty="0">
                <a:solidFill>
                  <a:srgbClr val="202124"/>
                </a:solidFill>
                <a:highlight>
                  <a:srgbClr val="F7F7F7"/>
                </a:highlight>
              </a:rPr>
              <a:t>short_name </a:t>
            </a:r>
            <a:r>
              <a:rPr lang="es" sz="1350" dirty="0">
                <a:solidFill>
                  <a:srgbClr val="000000"/>
                </a:solidFill>
              </a:rPr>
              <a:t>se utiliza en la pantalla de inicio del usuario, el iniciador u otros lugares donde el espacio puede ser limitado. </a:t>
            </a:r>
            <a:r>
              <a:rPr lang="es" sz="1350" dirty="0">
                <a:solidFill>
                  <a:srgbClr val="202124"/>
                </a:solidFill>
                <a:highlight>
                  <a:srgbClr val="F7F7F7"/>
                </a:highlight>
              </a:rPr>
              <a:t>name </a:t>
            </a:r>
            <a:r>
              <a:rPr lang="es" sz="1350" dirty="0">
                <a:solidFill>
                  <a:srgbClr val="000000"/>
                </a:solidFill>
              </a:rPr>
              <a:t>se utiliza cuando la aplicación está instalada.</a:t>
            </a:r>
          </a:p>
          <a:p>
            <a:pPr marL="0" lvl="0" indent="0" algn="l" rtl="0">
              <a:lnSpc>
                <a:spcPct val="177778"/>
              </a:lnSpc>
              <a:spcBef>
                <a:spcPts val="800"/>
              </a:spcBef>
              <a:spcAft>
                <a:spcPts val="0"/>
              </a:spcAft>
              <a:buNone/>
            </a:pPr>
            <a:r>
              <a:rPr lang="es" sz="2200" dirty="0">
                <a:solidFill>
                  <a:srgbClr val="5F6368"/>
                </a:solidFill>
                <a:latin typeface="Consolas"/>
                <a:ea typeface="Consolas"/>
                <a:cs typeface="Consolas"/>
                <a:sym typeface="Consolas"/>
              </a:rPr>
              <a:t>icons</a:t>
            </a:r>
            <a:endParaRPr sz="2200" u="sng" dirty="0">
              <a:solidFill>
                <a:schemeClr val="hlink"/>
              </a:solidFill>
              <a:latin typeface="Arial"/>
              <a:ea typeface="Arial"/>
              <a:cs typeface="Arial"/>
              <a:sym typeface="Arial"/>
            </a:endParaRPr>
          </a:p>
          <a:p>
            <a:pPr marL="0" lvl="0" indent="0" algn="l" rtl="0">
              <a:lnSpc>
                <a:spcPct val="177778"/>
              </a:lnSpc>
              <a:spcBef>
                <a:spcPts val="800"/>
              </a:spcBef>
              <a:spcAft>
                <a:spcPts val="2700"/>
              </a:spcAft>
              <a:buNone/>
            </a:pPr>
            <a:r>
              <a:rPr lang="es" sz="1350" dirty="0">
                <a:solidFill>
                  <a:srgbClr val="000000"/>
                </a:solidFill>
                <a:latin typeface="Arial"/>
                <a:ea typeface="Arial"/>
                <a:cs typeface="Arial"/>
                <a:sym typeface="Arial"/>
              </a:rPr>
              <a:t>Cuando un usuario instala su PWA, puede definir un conjunto de iconos para que el navegador los utilice en la pantalla de inicio, el iniciador de aplicaciones, el conmutador de tareas, la pantalla de presentación, etc. </a:t>
            </a:r>
            <a:br>
              <a:rPr lang="es" sz="1350" dirty="0">
                <a:solidFill>
                  <a:srgbClr val="000000"/>
                </a:solidFill>
                <a:latin typeface="Arial"/>
                <a:ea typeface="Arial"/>
                <a:cs typeface="Arial"/>
                <a:sym typeface="Arial"/>
              </a:rPr>
            </a:br>
            <a:r>
              <a:rPr lang="es" sz="1350" dirty="0">
                <a:solidFill>
                  <a:srgbClr val="000000"/>
                </a:solidFill>
                <a:latin typeface="Arial"/>
                <a:ea typeface="Arial"/>
                <a:cs typeface="Arial"/>
                <a:sym typeface="Arial"/>
              </a:rPr>
              <a:t>Deben proveerse al menos un icono de 192 x 192 píxeles y un icono de 512 x 512 (chrome)</a:t>
            </a:r>
            <a:endParaRPr dirty="0"/>
          </a:p>
        </p:txBody>
      </p:sp>
      <p:graphicFrame>
        <p:nvGraphicFramePr>
          <p:cNvPr id="4" name="Google Shape;70;p15">
            <a:extLst>
              <a:ext uri="{FF2B5EF4-FFF2-40B4-BE49-F238E27FC236}">
                <a16:creationId xmlns:a16="http://schemas.microsoft.com/office/drawing/2014/main" id="{9993119A-1D6A-403E-B424-C875CE4AB600}"/>
              </a:ext>
            </a:extLst>
          </p:cNvPr>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idx="4294967295"/>
          </p:nvPr>
        </p:nvSpPr>
        <p:spPr>
          <a:xfrm>
            <a:off x="0" y="409575"/>
            <a:ext cx="8521700" cy="608013"/>
          </a:xfrm>
          <a:prstGeom prst="rect">
            <a:avLst/>
          </a:prstGeom>
        </p:spPr>
        <p:txBody>
          <a:bodyPr spcFirstLastPara="1" wrap="square" lIns="91425" tIns="91425" rIns="91425" bIns="91425" anchor="t" anchorCtr="0">
            <a:normAutofit/>
          </a:bodyPr>
          <a:lstStyle/>
          <a:p>
            <a:r>
              <a:rPr lang="es" sz="1800" dirty="0">
                <a:solidFill>
                  <a:srgbClr val="134F5C"/>
                </a:solidFill>
                <a:latin typeface="Montserrat"/>
              </a:rPr>
              <a:t>Propiedades:</a:t>
            </a:r>
            <a:endParaRPr sz="1800" dirty="0">
              <a:solidFill>
                <a:srgbClr val="134F5C"/>
              </a:solidFill>
              <a:latin typeface="Montserrat"/>
            </a:endParaRPr>
          </a:p>
        </p:txBody>
      </p:sp>
      <p:sp>
        <p:nvSpPr>
          <p:cNvPr id="123" name="Google Shape;123;p19"/>
          <p:cNvSpPr txBox="1">
            <a:spLocks noGrp="1"/>
          </p:cNvSpPr>
          <p:nvPr>
            <p:ph type="body" idx="4294967295"/>
          </p:nvPr>
        </p:nvSpPr>
        <p:spPr>
          <a:xfrm>
            <a:off x="0" y="1066800"/>
            <a:ext cx="8521700" cy="3338513"/>
          </a:xfrm>
          <a:prstGeom prst="rect">
            <a:avLst/>
          </a:prstGeom>
        </p:spPr>
        <p:txBody>
          <a:bodyPr spcFirstLastPara="1" wrap="square" lIns="91425" tIns="91425" rIns="91425" bIns="91425" anchor="t" anchorCtr="0">
            <a:normAutofit fontScale="92500"/>
          </a:bodyPr>
          <a:lstStyle/>
          <a:p>
            <a:pPr marL="38100" lvl="0" indent="0" algn="l" rtl="0">
              <a:lnSpc>
                <a:spcPct val="105263"/>
              </a:lnSpc>
              <a:spcBef>
                <a:spcPts val="2400"/>
              </a:spcBef>
              <a:spcAft>
                <a:spcPts val="0"/>
              </a:spcAft>
              <a:buNone/>
            </a:pPr>
            <a:r>
              <a:rPr lang="es" sz="2200" dirty="0">
                <a:solidFill>
                  <a:srgbClr val="5F6368"/>
                </a:solidFill>
              </a:rPr>
              <a:t>start_url</a:t>
            </a:r>
            <a:endParaRPr sz="2200" u="sng" dirty="0">
              <a:solidFill>
                <a:schemeClr val="hlink"/>
              </a:solidFill>
            </a:endParaRPr>
          </a:p>
          <a:p>
            <a:pPr marL="0" lvl="0" indent="0" algn="l" rtl="0">
              <a:lnSpc>
                <a:spcPct val="177778"/>
              </a:lnSpc>
              <a:spcBef>
                <a:spcPts val="800"/>
              </a:spcBef>
              <a:spcAft>
                <a:spcPts val="0"/>
              </a:spcAft>
              <a:buNone/>
            </a:pPr>
            <a:r>
              <a:rPr lang="es" sz="1350" dirty="0">
                <a:solidFill>
                  <a:srgbClr val="000000"/>
                </a:solidFill>
              </a:rPr>
              <a:t>El </a:t>
            </a:r>
            <a:r>
              <a:rPr lang="es" sz="1350" dirty="0">
                <a:solidFill>
                  <a:srgbClr val="202124"/>
                </a:solidFill>
                <a:highlight>
                  <a:srgbClr val="F7F7F7"/>
                </a:highlight>
              </a:rPr>
              <a:t>start_url </a:t>
            </a:r>
            <a:r>
              <a:rPr lang="es" sz="1350" dirty="0">
                <a:solidFill>
                  <a:srgbClr val="000000"/>
                </a:solidFill>
              </a:rPr>
              <a:t>es obligatorio y le dice al navegador dónde debe comenzar su aplicación cuando se inicia, y evita que la aplicación se inicie en la página en la que estaba el usuario cuando agregó su aplicación a su pantalla de inicio.</a:t>
            </a:r>
          </a:p>
          <a:p>
            <a:pPr marL="0" lvl="0" indent="0" algn="l" rtl="0">
              <a:lnSpc>
                <a:spcPct val="177778"/>
              </a:lnSpc>
              <a:spcBef>
                <a:spcPts val="800"/>
              </a:spcBef>
              <a:spcAft>
                <a:spcPts val="0"/>
              </a:spcAft>
              <a:buNone/>
            </a:pPr>
            <a:r>
              <a:rPr lang="es" sz="2200" dirty="0">
                <a:solidFill>
                  <a:srgbClr val="5F6368"/>
                </a:solidFill>
              </a:rPr>
              <a:t>background_color</a:t>
            </a:r>
            <a:endParaRPr sz="2200" u="sng" dirty="0">
              <a:solidFill>
                <a:schemeClr val="hlink"/>
              </a:solidFill>
            </a:endParaRPr>
          </a:p>
          <a:p>
            <a:pPr marL="0" lvl="0" indent="0" algn="l" rtl="0">
              <a:lnSpc>
                <a:spcPct val="177778"/>
              </a:lnSpc>
              <a:spcBef>
                <a:spcPts val="800"/>
              </a:spcBef>
              <a:spcAft>
                <a:spcPts val="2700"/>
              </a:spcAft>
              <a:buNone/>
            </a:pPr>
            <a:r>
              <a:rPr lang="es" sz="1350" dirty="0">
                <a:solidFill>
                  <a:srgbClr val="000000"/>
                </a:solidFill>
              </a:rPr>
              <a:t>La </a:t>
            </a:r>
            <a:r>
              <a:rPr lang="es" sz="1350" dirty="0">
                <a:solidFill>
                  <a:srgbClr val="202124"/>
                </a:solidFill>
                <a:highlight>
                  <a:srgbClr val="F7F7F7"/>
                </a:highlight>
              </a:rPr>
              <a:t>background_color</a:t>
            </a:r>
            <a:r>
              <a:rPr lang="es" sz="1350" dirty="0">
                <a:solidFill>
                  <a:srgbClr val="000000"/>
                </a:solidFill>
              </a:rPr>
              <a:t> es la propiedad que se utiliza en la pantalla de presentación cuando la aplicación se inicia por primera vez en el móvil.</a:t>
            </a:r>
            <a:endParaRPr sz="1450" dirty="0">
              <a:solidFill>
                <a:srgbClr val="5F6368"/>
              </a:solidFill>
            </a:endParaRPr>
          </a:p>
        </p:txBody>
      </p:sp>
      <p:graphicFrame>
        <p:nvGraphicFramePr>
          <p:cNvPr id="4" name="Google Shape;70;p15">
            <a:extLst>
              <a:ext uri="{FF2B5EF4-FFF2-40B4-BE49-F238E27FC236}">
                <a16:creationId xmlns:a16="http://schemas.microsoft.com/office/drawing/2014/main" id="{B1EA61D2-4DD2-48F0-B5D4-390170B7B371}"/>
              </a:ext>
            </a:extLst>
          </p:cNvPr>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0"/>
          <p:cNvSpPr txBox="1">
            <a:spLocks noGrp="1"/>
          </p:cNvSpPr>
          <p:nvPr>
            <p:ph type="title" idx="4294967295"/>
          </p:nvPr>
        </p:nvSpPr>
        <p:spPr>
          <a:xfrm>
            <a:off x="0" y="409575"/>
            <a:ext cx="8521700" cy="608013"/>
          </a:xfrm>
          <a:prstGeom prst="rect">
            <a:avLst/>
          </a:prstGeom>
        </p:spPr>
        <p:txBody>
          <a:bodyPr spcFirstLastPara="1" wrap="square" lIns="91425" tIns="91425" rIns="91425" bIns="91425" anchor="t" anchorCtr="0">
            <a:normAutofit/>
          </a:bodyPr>
          <a:lstStyle/>
          <a:p>
            <a:pPr marL="0" lvl="0" indent="0"/>
            <a:r>
              <a:rPr lang="es" sz="1800" dirty="0">
                <a:solidFill>
                  <a:srgbClr val="134F5C"/>
                </a:solidFill>
                <a:latin typeface="Montserrat"/>
              </a:rPr>
              <a:t>Propiedades:</a:t>
            </a:r>
            <a:endParaRPr sz="1800" dirty="0">
              <a:solidFill>
                <a:srgbClr val="134F5C"/>
              </a:solidFill>
              <a:latin typeface="Montserrat"/>
            </a:endParaRPr>
          </a:p>
        </p:txBody>
      </p:sp>
      <p:sp>
        <p:nvSpPr>
          <p:cNvPr id="129" name="Google Shape;129;p20"/>
          <p:cNvSpPr txBox="1">
            <a:spLocks noGrp="1"/>
          </p:cNvSpPr>
          <p:nvPr>
            <p:ph type="body" idx="4294967295"/>
          </p:nvPr>
        </p:nvSpPr>
        <p:spPr>
          <a:xfrm>
            <a:off x="0" y="1066800"/>
            <a:ext cx="8521700" cy="3338513"/>
          </a:xfrm>
          <a:prstGeom prst="rect">
            <a:avLst/>
          </a:prstGeom>
        </p:spPr>
        <p:txBody>
          <a:bodyPr spcFirstLastPara="1" wrap="square" lIns="91425" tIns="91425" rIns="91425" bIns="91425" anchor="t" anchorCtr="0">
            <a:normAutofit/>
          </a:bodyPr>
          <a:lstStyle/>
          <a:p>
            <a:pPr marL="38100" lvl="0" indent="0" algn="l" rtl="0">
              <a:lnSpc>
                <a:spcPct val="105263"/>
              </a:lnSpc>
              <a:spcBef>
                <a:spcPts val="2400"/>
              </a:spcBef>
              <a:spcAft>
                <a:spcPts val="0"/>
              </a:spcAft>
              <a:buNone/>
            </a:pPr>
            <a:r>
              <a:rPr lang="es" sz="2000" dirty="0">
                <a:solidFill>
                  <a:srgbClr val="5F6368"/>
                </a:solidFill>
              </a:rPr>
              <a:t>display</a:t>
            </a:r>
            <a:r>
              <a:rPr lang="es" sz="1450" dirty="0">
                <a:solidFill>
                  <a:srgbClr val="5F6368"/>
                </a:solidFill>
              </a:rPr>
              <a:t> </a:t>
            </a:r>
            <a:endParaRPr sz="1450" u="sng" dirty="0">
              <a:solidFill>
                <a:schemeClr val="hlink"/>
              </a:solidFill>
            </a:endParaRPr>
          </a:p>
          <a:p>
            <a:pPr marL="0" lvl="0" indent="0" algn="l" rtl="0">
              <a:lnSpc>
                <a:spcPct val="177778"/>
              </a:lnSpc>
              <a:spcBef>
                <a:spcPts val="800"/>
              </a:spcBef>
              <a:spcAft>
                <a:spcPts val="2700"/>
              </a:spcAft>
              <a:buNone/>
            </a:pPr>
            <a:r>
              <a:rPr lang="es" sz="1350" dirty="0">
                <a:solidFill>
                  <a:srgbClr val="000000"/>
                </a:solidFill>
              </a:rPr>
              <a:t>Podes personalizar la interfaz de usuario del navegador que se muestra cuando se inicia la aplicación. Por ejemplo, puede ocultar la barra de direcciones. Incluso se pueden hacer juegos para que se inicien en pantalla completa.</a:t>
            </a:r>
            <a:br>
              <a:rPr lang="es" sz="1350" dirty="0">
                <a:solidFill>
                  <a:srgbClr val="000000"/>
                </a:solidFill>
              </a:rPr>
            </a:br>
            <a:r>
              <a:rPr lang="es" sz="1350" dirty="0">
                <a:solidFill>
                  <a:srgbClr val="000000"/>
                </a:solidFill>
              </a:rPr>
              <a:t>Valores: </a:t>
            </a:r>
            <a:r>
              <a:rPr lang="es" sz="1100" dirty="0">
                <a:solidFill>
                  <a:srgbClr val="202124"/>
                </a:solidFill>
                <a:highlight>
                  <a:srgbClr val="FFFFFF"/>
                </a:highlight>
                <a:latin typeface="Consolas"/>
                <a:ea typeface="Consolas"/>
                <a:cs typeface="Consolas"/>
                <a:sym typeface="Consolas"/>
              </a:rPr>
              <a:t>fullscreen, browser, standalone, minimal-ui</a:t>
            </a:r>
            <a:endParaRPr sz="1350" dirty="0">
              <a:solidFill>
                <a:srgbClr val="000000"/>
              </a:solidFill>
            </a:endParaRPr>
          </a:p>
        </p:txBody>
      </p:sp>
      <p:pic>
        <p:nvPicPr>
          <p:cNvPr id="130" name="Google Shape;130;p20"/>
          <p:cNvPicPr preferRelativeResize="0"/>
          <p:nvPr/>
        </p:nvPicPr>
        <p:blipFill>
          <a:blip r:embed="rId3">
            <a:alphaModFix/>
          </a:blip>
          <a:stretch>
            <a:fillRect/>
          </a:stretch>
        </p:blipFill>
        <p:spPr>
          <a:xfrm>
            <a:off x="204100" y="3553700"/>
            <a:ext cx="4367900" cy="1070025"/>
          </a:xfrm>
          <a:prstGeom prst="rect">
            <a:avLst/>
          </a:prstGeom>
          <a:noFill/>
          <a:ln>
            <a:noFill/>
          </a:ln>
        </p:spPr>
      </p:pic>
      <p:pic>
        <p:nvPicPr>
          <p:cNvPr id="131" name="Google Shape;131;p20"/>
          <p:cNvPicPr preferRelativeResize="0"/>
          <p:nvPr/>
        </p:nvPicPr>
        <p:blipFill>
          <a:blip r:embed="rId4">
            <a:alphaModFix/>
          </a:blip>
          <a:stretch>
            <a:fillRect/>
          </a:stretch>
        </p:blipFill>
        <p:spPr>
          <a:xfrm>
            <a:off x="4724400" y="2571750"/>
            <a:ext cx="4190351" cy="1026525"/>
          </a:xfrm>
          <a:prstGeom prst="rect">
            <a:avLst/>
          </a:prstGeom>
          <a:noFill/>
          <a:ln>
            <a:noFill/>
          </a:ln>
        </p:spPr>
      </p:pic>
      <p:graphicFrame>
        <p:nvGraphicFramePr>
          <p:cNvPr id="6" name="Google Shape;70;p15">
            <a:extLst>
              <a:ext uri="{FF2B5EF4-FFF2-40B4-BE49-F238E27FC236}">
                <a16:creationId xmlns:a16="http://schemas.microsoft.com/office/drawing/2014/main" id="{5EE0F508-A946-47CA-AF9B-38748341ACE8}"/>
              </a:ext>
            </a:extLst>
          </p:cNvPr>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1"/>
          <p:cNvSpPr txBox="1">
            <a:spLocks noGrp="1"/>
          </p:cNvSpPr>
          <p:nvPr>
            <p:ph type="title" idx="4294967295"/>
          </p:nvPr>
        </p:nvSpPr>
        <p:spPr>
          <a:xfrm>
            <a:off x="0" y="409575"/>
            <a:ext cx="8521700" cy="608013"/>
          </a:xfrm>
          <a:prstGeom prst="rect">
            <a:avLst/>
          </a:prstGeom>
        </p:spPr>
        <p:txBody>
          <a:bodyPr spcFirstLastPara="1" wrap="square" lIns="91425" tIns="91425" rIns="91425" bIns="91425" anchor="t" anchorCtr="0">
            <a:normAutofit/>
          </a:bodyPr>
          <a:lstStyle/>
          <a:p>
            <a:r>
              <a:rPr lang="es" sz="1800" dirty="0">
                <a:solidFill>
                  <a:srgbClr val="134F5C"/>
                </a:solidFill>
                <a:latin typeface="Montserrat"/>
              </a:rPr>
              <a:t>Propiedades:</a:t>
            </a:r>
            <a:endParaRPr sz="1800" dirty="0">
              <a:solidFill>
                <a:srgbClr val="134F5C"/>
              </a:solidFill>
              <a:latin typeface="Montserrat"/>
            </a:endParaRPr>
          </a:p>
        </p:txBody>
      </p:sp>
      <p:sp>
        <p:nvSpPr>
          <p:cNvPr id="137" name="Google Shape;137;p21"/>
          <p:cNvSpPr txBox="1">
            <a:spLocks noGrp="1"/>
          </p:cNvSpPr>
          <p:nvPr>
            <p:ph type="body" idx="4294967295"/>
          </p:nvPr>
        </p:nvSpPr>
        <p:spPr>
          <a:xfrm>
            <a:off x="0" y="1066800"/>
            <a:ext cx="8521700" cy="3338513"/>
          </a:xfrm>
          <a:prstGeom prst="rect">
            <a:avLst/>
          </a:prstGeom>
        </p:spPr>
        <p:txBody>
          <a:bodyPr spcFirstLastPara="1" wrap="square" lIns="91425" tIns="91425" rIns="91425" bIns="91425" anchor="t" anchorCtr="0">
            <a:normAutofit fontScale="85000" lnSpcReduction="10000"/>
          </a:bodyPr>
          <a:lstStyle/>
          <a:p>
            <a:pPr marL="38100" lvl="0" indent="0" algn="l" rtl="0">
              <a:lnSpc>
                <a:spcPct val="105263"/>
              </a:lnSpc>
              <a:spcBef>
                <a:spcPts val="2400"/>
              </a:spcBef>
              <a:spcAft>
                <a:spcPts val="0"/>
              </a:spcAft>
              <a:buNone/>
            </a:pPr>
            <a:r>
              <a:rPr lang="es" sz="2400" dirty="0">
                <a:solidFill>
                  <a:srgbClr val="5F6368"/>
                </a:solidFill>
              </a:rPr>
              <a:t>scope</a:t>
            </a:r>
            <a:endParaRPr sz="2400" u="sng" dirty="0">
              <a:solidFill>
                <a:schemeClr val="hlink"/>
              </a:solidFill>
            </a:endParaRPr>
          </a:p>
          <a:p>
            <a:pPr marL="0" lvl="0" indent="0" algn="l" rtl="0">
              <a:lnSpc>
                <a:spcPct val="177778"/>
              </a:lnSpc>
              <a:spcBef>
                <a:spcPts val="800"/>
              </a:spcBef>
              <a:spcAft>
                <a:spcPts val="2700"/>
              </a:spcAft>
              <a:buNone/>
            </a:pPr>
            <a:r>
              <a:rPr lang="es" sz="1350" dirty="0">
                <a:solidFill>
                  <a:srgbClr val="000000"/>
                </a:solidFill>
              </a:rPr>
              <a:t>El </a:t>
            </a:r>
            <a:r>
              <a:rPr lang="es" sz="1350" dirty="0">
                <a:solidFill>
                  <a:srgbClr val="202124"/>
                </a:solidFill>
                <a:highlight>
                  <a:srgbClr val="F7F7F7"/>
                </a:highlight>
              </a:rPr>
              <a:t>scope </a:t>
            </a:r>
            <a:r>
              <a:rPr lang="es" sz="1350" dirty="0">
                <a:solidFill>
                  <a:srgbClr val="000000"/>
                </a:solidFill>
              </a:rPr>
              <a:t>define el conjunto de direcciones URL que el navegador considera dentro de su aplicación, y se usa para decidir cuándo el usuario ha dejado la aplicación. Los </a:t>
            </a:r>
            <a:r>
              <a:rPr lang="es" sz="1350" dirty="0">
                <a:solidFill>
                  <a:srgbClr val="202124"/>
                </a:solidFill>
                <a:highlight>
                  <a:srgbClr val="F7F7F7"/>
                </a:highlight>
              </a:rPr>
              <a:t>scope son </a:t>
            </a:r>
            <a:r>
              <a:rPr lang="es" sz="1350" dirty="0">
                <a:solidFill>
                  <a:srgbClr val="000000"/>
                </a:solidFill>
              </a:rPr>
              <a:t>controles de la estructura de la URL que abarca todos los puntos de entrada y salida en su aplicación web. Su </a:t>
            </a:r>
            <a:r>
              <a:rPr lang="es" sz="1350" dirty="0">
                <a:solidFill>
                  <a:srgbClr val="202124"/>
                </a:solidFill>
                <a:highlight>
                  <a:srgbClr val="F7F7F7"/>
                </a:highlight>
              </a:rPr>
              <a:t>start_url</a:t>
            </a:r>
            <a:r>
              <a:rPr lang="es" sz="1350" dirty="0">
                <a:solidFill>
                  <a:srgbClr val="000000"/>
                </a:solidFill>
              </a:rPr>
              <a:t> debe residir dentro del </a:t>
            </a:r>
            <a:r>
              <a:rPr lang="es" sz="1350" dirty="0">
                <a:solidFill>
                  <a:srgbClr val="202124"/>
                </a:solidFill>
                <a:highlight>
                  <a:srgbClr val="F7F7F7"/>
                </a:highlight>
              </a:rPr>
              <a:t>scope</a:t>
            </a:r>
            <a:r>
              <a:rPr lang="es" sz="1350" dirty="0">
                <a:solidFill>
                  <a:srgbClr val="000000"/>
                </a:solidFill>
              </a:rPr>
              <a:t>.</a:t>
            </a:r>
            <a:br>
              <a:rPr lang="es" sz="1350" dirty="0">
                <a:solidFill>
                  <a:srgbClr val="000000"/>
                </a:solidFill>
              </a:rPr>
            </a:br>
            <a:r>
              <a:rPr lang="es" sz="1200" dirty="0">
                <a:solidFill>
                  <a:srgbClr val="000000"/>
                </a:solidFill>
              </a:rPr>
              <a:t>Si no incluyen un </a:t>
            </a:r>
            <a:r>
              <a:rPr lang="es" sz="1200" dirty="0">
                <a:solidFill>
                  <a:srgbClr val="202124"/>
                </a:solidFill>
                <a:highlight>
                  <a:srgbClr val="F7F7F7"/>
                </a:highlight>
              </a:rPr>
              <a:t>scope </a:t>
            </a:r>
            <a:r>
              <a:rPr lang="es" sz="1200" dirty="0">
                <a:solidFill>
                  <a:srgbClr val="000000"/>
                </a:solidFill>
              </a:rPr>
              <a:t>en su manifiesto, entonces el implícito predeterminado </a:t>
            </a:r>
            <a:r>
              <a:rPr lang="es" sz="1200" dirty="0">
                <a:solidFill>
                  <a:srgbClr val="202124"/>
                </a:solidFill>
                <a:highlight>
                  <a:srgbClr val="F7F7F7"/>
                </a:highlight>
              </a:rPr>
              <a:t>scope </a:t>
            </a:r>
            <a:r>
              <a:rPr lang="es" sz="1200" dirty="0">
                <a:solidFill>
                  <a:srgbClr val="000000"/>
                </a:solidFill>
              </a:rPr>
              <a:t>es el directorio desde el que se entrega el manifiesto de su aplicación web.</a:t>
            </a:r>
            <a:r>
              <a:rPr lang="es" sz="1350" dirty="0">
                <a:solidFill>
                  <a:srgbClr val="000000"/>
                </a:solidFill>
              </a:rPr>
              <a:t/>
            </a:r>
            <a:br>
              <a:rPr lang="es" sz="1350" dirty="0">
                <a:solidFill>
                  <a:srgbClr val="000000"/>
                </a:solidFill>
              </a:rPr>
            </a:br>
            <a:r>
              <a:rPr lang="es" sz="1350" dirty="0">
                <a:solidFill>
                  <a:srgbClr val="C0580C"/>
                </a:solidFill>
              </a:rPr>
              <a:t>Si el usuario hace clic en un enlace en su aplicación que navega fuera del </a:t>
            </a:r>
            <a:r>
              <a:rPr lang="es" sz="1100" dirty="0">
                <a:solidFill>
                  <a:srgbClr val="C0580C"/>
                </a:solidFill>
                <a:highlight>
                  <a:srgbClr val="F7F7F7"/>
                </a:highlight>
              </a:rPr>
              <a:t>scope</a:t>
            </a:r>
            <a:r>
              <a:rPr lang="es" sz="1350" dirty="0">
                <a:solidFill>
                  <a:srgbClr val="C0580C"/>
                </a:solidFill>
              </a:rPr>
              <a:t>, el enlace se abrirá y se representará dentro de la ventana de PWA existente. Si desean que el enlace se abra en una pestaña del navegador, deben agregar </a:t>
            </a:r>
            <a:r>
              <a:rPr lang="es" sz="1100" dirty="0">
                <a:solidFill>
                  <a:srgbClr val="C0580C"/>
                </a:solidFill>
                <a:highlight>
                  <a:srgbClr val="F7F7F7"/>
                </a:highlight>
              </a:rPr>
              <a:t>target="_blank" </a:t>
            </a:r>
            <a:r>
              <a:rPr lang="es" sz="1350" dirty="0">
                <a:solidFill>
                  <a:srgbClr val="C0580C"/>
                </a:solidFill>
              </a:rPr>
              <a:t>al </a:t>
            </a:r>
            <a:r>
              <a:rPr lang="es" sz="1100" dirty="0">
                <a:solidFill>
                  <a:srgbClr val="C0580C"/>
                </a:solidFill>
                <a:highlight>
                  <a:srgbClr val="F7F7F7"/>
                </a:highlight>
              </a:rPr>
              <a:t>&lt;a&gt;</a:t>
            </a:r>
            <a:r>
              <a:rPr lang="es" sz="1350" dirty="0">
                <a:solidFill>
                  <a:srgbClr val="C0580C"/>
                </a:solidFill>
              </a:rPr>
              <a:t>.</a:t>
            </a:r>
            <a:endParaRPr sz="1450" dirty="0">
              <a:solidFill>
                <a:srgbClr val="5F6368"/>
              </a:solidFill>
            </a:endParaRPr>
          </a:p>
        </p:txBody>
      </p:sp>
      <p:graphicFrame>
        <p:nvGraphicFramePr>
          <p:cNvPr id="4" name="Google Shape;70;p15">
            <a:extLst>
              <a:ext uri="{FF2B5EF4-FFF2-40B4-BE49-F238E27FC236}">
                <a16:creationId xmlns:a16="http://schemas.microsoft.com/office/drawing/2014/main" id="{73137B51-079B-4AC6-9160-406B67BB0AD8}"/>
              </a:ext>
            </a:extLst>
          </p:cNvPr>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2"/>
          <p:cNvSpPr txBox="1">
            <a:spLocks noGrp="1"/>
          </p:cNvSpPr>
          <p:nvPr>
            <p:ph type="title" idx="4294967295"/>
          </p:nvPr>
        </p:nvSpPr>
        <p:spPr>
          <a:xfrm>
            <a:off x="0" y="409575"/>
            <a:ext cx="8521700" cy="608013"/>
          </a:xfrm>
          <a:prstGeom prst="rect">
            <a:avLst/>
          </a:prstGeom>
        </p:spPr>
        <p:txBody>
          <a:bodyPr spcFirstLastPara="1" wrap="square" lIns="91425" tIns="91425" rIns="91425" bIns="91425" anchor="t" anchorCtr="0">
            <a:normAutofit/>
          </a:bodyPr>
          <a:lstStyle/>
          <a:p>
            <a:pPr marL="0" lvl="0" indent="0"/>
            <a:r>
              <a:rPr lang="es" sz="1800" dirty="0">
                <a:solidFill>
                  <a:srgbClr val="134F5C"/>
                </a:solidFill>
                <a:latin typeface="Montserrat"/>
              </a:rPr>
              <a:t>Propiedades</a:t>
            </a:r>
            <a:endParaRPr sz="1800" dirty="0">
              <a:solidFill>
                <a:srgbClr val="134F5C"/>
              </a:solidFill>
              <a:latin typeface="Montserrat"/>
            </a:endParaRPr>
          </a:p>
        </p:txBody>
      </p:sp>
      <p:sp>
        <p:nvSpPr>
          <p:cNvPr id="143" name="Google Shape;143;p22"/>
          <p:cNvSpPr txBox="1">
            <a:spLocks noGrp="1"/>
          </p:cNvSpPr>
          <p:nvPr>
            <p:ph type="body" idx="4294967295"/>
          </p:nvPr>
        </p:nvSpPr>
        <p:spPr>
          <a:xfrm>
            <a:off x="0" y="1230313"/>
            <a:ext cx="8521700" cy="3338512"/>
          </a:xfrm>
          <a:prstGeom prst="rect">
            <a:avLst/>
          </a:prstGeom>
        </p:spPr>
        <p:txBody>
          <a:bodyPr spcFirstLastPara="1" wrap="square" lIns="91425" tIns="91425" rIns="91425" bIns="91425" anchor="t" anchorCtr="0">
            <a:normAutofit/>
          </a:bodyPr>
          <a:lstStyle/>
          <a:p>
            <a:pPr marL="38100" lvl="0" indent="0" algn="l" rtl="0">
              <a:lnSpc>
                <a:spcPct val="105263"/>
              </a:lnSpc>
              <a:spcBef>
                <a:spcPts val="2400"/>
              </a:spcBef>
              <a:spcAft>
                <a:spcPts val="0"/>
              </a:spcAft>
              <a:buNone/>
            </a:pPr>
            <a:r>
              <a:rPr lang="es" sz="2000" dirty="0">
                <a:solidFill>
                  <a:srgbClr val="5F6368"/>
                </a:solidFill>
                <a:latin typeface="Consolas"/>
                <a:ea typeface="Consolas"/>
                <a:cs typeface="Consolas"/>
                <a:sym typeface="Consolas"/>
              </a:rPr>
              <a:t>theme_color</a:t>
            </a:r>
            <a:endParaRPr sz="2000" u="sng" dirty="0">
              <a:solidFill>
                <a:schemeClr val="hlink"/>
              </a:solidFill>
              <a:latin typeface="Arial"/>
              <a:ea typeface="Arial"/>
              <a:cs typeface="Arial"/>
              <a:sym typeface="Arial"/>
            </a:endParaRPr>
          </a:p>
          <a:p>
            <a:pPr marL="0" lvl="0" indent="0" algn="l" rtl="0">
              <a:lnSpc>
                <a:spcPct val="177778"/>
              </a:lnSpc>
              <a:spcBef>
                <a:spcPts val="800"/>
              </a:spcBef>
              <a:spcAft>
                <a:spcPts val="2700"/>
              </a:spcAft>
              <a:buNone/>
            </a:pPr>
            <a:r>
              <a:rPr lang="es" sz="1350" dirty="0">
                <a:solidFill>
                  <a:srgbClr val="000000"/>
                </a:solidFill>
                <a:latin typeface="Arial"/>
                <a:ea typeface="Arial"/>
                <a:cs typeface="Arial"/>
                <a:sym typeface="Arial"/>
              </a:rPr>
              <a:t>El </a:t>
            </a:r>
            <a:r>
              <a:rPr lang="es" sz="1350" dirty="0">
                <a:solidFill>
                  <a:srgbClr val="202124"/>
                </a:solidFill>
                <a:highlight>
                  <a:srgbClr val="F7F7F7"/>
                </a:highlight>
                <a:latin typeface="Consolas"/>
                <a:ea typeface="Consolas"/>
                <a:cs typeface="Consolas"/>
                <a:sym typeface="Consolas"/>
              </a:rPr>
              <a:t>theme_color </a:t>
            </a:r>
            <a:r>
              <a:rPr lang="es" sz="1350" dirty="0">
                <a:solidFill>
                  <a:srgbClr val="000000"/>
                </a:solidFill>
                <a:latin typeface="Arial"/>
                <a:ea typeface="Arial"/>
                <a:cs typeface="Arial"/>
                <a:sym typeface="Arial"/>
              </a:rPr>
              <a:t>establece el color de la barra de herramientas, y puede ser reflejada en la vista previa de la aplicación en los conmutadores de tareas. El </a:t>
            </a:r>
            <a:r>
              <a:rPr lang="es" sz="1350" dirty="0">
                <a:solidFill>
                  <a:srgbClr val="202124"/>
                </a:solidFill>
                <a:highlight>
                  <a:srgbClr val="F7F7F7"/>
                </a:highlight>
                <a:latin typeface="Consolas"/>
                <a:ea typeface="Consolas"/>
                <a:cs typeface="Consolas"/>
                <a:sym typeface="Consolas"/>
              </a:rPr>
              <a:t>theme_color </a:t>
            </a:r>
            <a:r>
              <a:rPr lang="es" sz="1350" dirty="0">
                <a:solidFill>
                  <a:srgbClr val="000000"/>
                </a:solidFill>
                <a:latin typeface="Arial"/>
                <a:ea typeface="Arial"/>
                <a:cs typeface="Arial"/>
                <a:sym typeface="Arial"/>
              </a:rPr>
              <a:t>debe coincidir con el </a:t>
            </a:r>
            <a:r>
              <a:rPr lang="es" sz="1350" dirty="0">
                <a:solidFill>
                  <a:srgbClr val="202124"/>
                </a:solidFill>
                <a:highlight>
                  <a:srgbClr val="F7F7F7"/>
                </a:highlight>
                <a:latin typeface="Consolas"/>
                <a:ea typeface="Consolas"/>
                <a:cs typeface="Consolas"/>
                <a:sym typeface="Consolas"/>
              </a:rPr>
              <a:t>meta</a:t>
            </a:r>
            <a:r>
              <a:rPr lang="es" sz="1350" dirty="0">
                <a:solidFill>
                  <a:srgbClr val="000000"/>
                </a:solidFill>
                <a:latin typeface="Arial"/>
                <a:ea typeface="Arial"/>
                <a:cs typeface="Arial"/>
                <a:sym typeface="Arial"/>
              </a:rPr>
              <a:t> color del tema especificado en el encabezado del documento.</a:t>
            </a:r>
            <a:endParaRPr dirty="0"/>
          </a:p>
        </p:txBody>
      </p:sp>
      <p:pic>
        <p:nvPicPr>
          <p:cNvPr id="144" name="Google Shape;144;p22"/>
          <p:cNvPicPr preferRelativeResize="0"/>
          <p:nvPr/>
        </p:nvPicPr>
        <p:blipFill>
          <a:blip r:embed="rId3">
            <a:alphaModFix/>
          </a:blip>
          <a:stretch>
            <a:fillRect/>
          </a:stretch>
        </p:blipFill>
        <p:spPr>
          <a:xfrm>
            <a:off x="547688" y="2915438"/>
            <a:ext cx="8048625" cy="1971675"/>
          </a:xfrm>
          <a:prstGeom prst="rect">
            <a:avLst/>
          </a:prstGeom>
          <a:noFill/>
          <a:ln>
            <a:noFill/>
          </a:ln>
        </p:spPr>
      </p:pic>
      <p:graphicFrame>
        <p:nvGraphicFramePr>
          <p:cNvPr id="5" name="Google Shape;70;p15">
            <a:extLst>
              <a:ext uri="{FF2B5EF4-FFF2-40B4-BE49-F238E27FC236}">
                <a16:creationId xmlns:a16="http://schemas.microsoft.com/office/drawing/2014/main" id="{247E7E07-E06D-41CB-A3B1-AE66D912E978}"/>
              </a:ext>
            </a:extLst>
          </p:cNvPr>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3"/>
          <p:cNvSpPr txBox="1">
            <a:spLocks noGrp="1"/>
          </p:cNvSpPr>
          <p:nvPr>
            <p:ph type="title" idx="4294967295"/>
          </p:nvPr>
        </p:nvSpPr>
        <p:spPr>
          <a:xfrm>
            <a:off x="0" y="409575"/>
            <a:ext cx="8521700" cy="60801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800" dirty="0">
                <a:solidFill>
                  <a:srgbClr val="134F5C"/>
                </a:solidFill>
                <a:latin typeface="Montserrat"/>
              </a:rPr>
              <a:t>Propiedades</a:t>
            </a:r>
            <a:endParaRPr sz="1800" dirty="0">
              <a:solidFill>
                <a:srgbClr val="134F5C"/>
              </a:solidFill>
              <a:latin typeface="Montserrat"/>
            </a:endParaRPr>
          </a:p>
        </p:txBody>
      </p:sp>
      <p:sp>
        <p:nvSpPr>
          <p:cNvPr id="150" name="Google Shape;150;p23"/>
          <p:cNvSpPr txBox="1">
            <a:spLocks noGrp="1"/>
          </p:cNvSpPr>
          <p:nvPr>
            <p:ph type="body" idx="4294967295"/>
          </p:nvPr>
        </p:nvSpPr>
        <p:spPr>
          <a:xfrm>
            <a:off x="0" y="622420"/>
            <a:ext cx="8521700" cy="3338512"/>
          </a:xfrm>
          <a:prstGeom prst="rect">
            <a:avLst/>
          </a:prstGeom>
        </p:spPr>
        <p:txBody>
          <a:bodyPr spcFirstLastPara="1" wrap="square" lIns="91425" tIns="91425" rIns="91425" bIns="91425" anchor="t" anchorCtr="0">
            <a:normAutofit/>
          </a:bodyPr>
          <a:lstStyle/>
          <a:p>
            <a:pPr marL="38100" lvl="0" indent="0" algn="l" rtl="0">
              <a:lnSpc>
                <a:spcPct val="105263"/>
              </a:lnSpc>
              <a:spcBef>
                <a:spcPts val="2400"/>
              </a:spcBef>
              <a:spcAft>
                <a:spcPts val="0"/>
              </a:spcAft>
              <a:buNone/>
            </a:pPr>
            <a:r>
              <a:rPr lang="es" sz="2000" dirty="0">
                <a:solidFill>
                  <a:srgbClr val="5F6368"/>
                </a:solidFill>
                <a:latin typeface="Consolas"/>
                <a:ea typeface="Consolas"/>
                <a:cs typeface="Consolas"/>
                <a:sym typeface="Consolas"/>
              </a:rPr>
              <a:t>shortcuts</a:t>
            </a:r>
            <a:endParaRPr sz="2000" u="sng" dirty="0">
              <a:solidFill>
                <a:schemeClr val="hlink"/>
              </a:solidFill>
              <a:latin typeface="Arial"/>
              <a:ea typeface="Arial"/>
              <a:cs typeface="Arial"/>
              <a:sym typeface="Arial"/>
            </a:endParaRPr>
          </a:p>
          <a:p>
            <a:pPr marL="0" lvl="0" indent="0" algn="l" rtl="0">
              <a:lnSpc>
                <a:spcPct val="177778"/>
              </a:lnSpc>
              <a:spcBef>
                <a:spcPts val="800"/>
              </a:spcBef>
              <a:spcAft>
                <a:spcPts val="2700"/>
              </a:spcAft>
              <a:buNone/>
            </a:pPr>
            <a:r>
              <a:rPr lang="es" sz="1350" dirty="0">
                <a:solidFill>
                  <a:srgbClr val="000000"/>
                </a:solidFill>
                <a:latin typeface="Arial"/>
                <a:ea typeface="Arial"/>
                <a:cs typeface="Arial"/>
                <a:sym typeface="Arial"/>
              </a:rPr>
              <a:t>Los </a:t>
            </a:r>
            <a:r>
              <a:rPr lang="es" sz="1350" dirty="0">
                <a:solidFill>
                  <a:srgbClr val="202124"/>
                </a:solidFill>
                <a:highlight>
                  <a:srgbClr val="F7F7F7"/>
                </a:highlight>
                <a:latin typeface="Consolas"/>
                <a:ea typeface="Consolas"/>
                <a:cs typeface="Consolas"/>
                <a:sym typeface="Consolas"/>
              </a:rPr>
              <a:t>shortcuts</a:t>
            </a:r>
            <a:r>
              <a:rPr lang="es" sz="1350" dirty="0">
                <a:solidFill>
                  <a:srgbClr val="000000"/>
                </a:solidFill>
                <a:latin typeface="Arial"/>
                <a:ea typeface="Arial"/>
                <a:cs typeface="Arial"/>
                <a:sym typeface="Arial"/>
              </a:rPr>
              <a:t> es array de objetos de acceso directo a aplicaciones cuyo objetivo es proporcionar acceso rápido a tareas clave dentro de tu aplicación. Cada objeto, contiene al menos un </a:t>
            </a:r>
            <a:r>
              <a:rPr lang="es" sz="1350" dirty="0">
                <a:solidFill>
                  <a:srgbClr val="202124"/>
                </a:solidFill>
                <a:highlight>
                  <a:srgbClr val="F7F7F7"/>
                </a:highlight>
                <a:latin typeface="Consolas"/>
                <a:ea typeface="Consolas"/>
                <a:cs typeface="Consolas"/>
                <a:sym typeface="Consolas"/>
              </a:rPr>
              <a:t>name </a:t>
            </a:r>
            <a:r>
              <a:rPr lang="es" sz="1350" dirty="0">
                <a:solidFill>
                  <a:srgbClr val="000000"/>
                </a:solidFill>
                <a:latin typeface="Arial"/>
                <a:ea typeface="Arial"/>
                <a:cs typeface="Arial"/>
                <a:sym typeface="Arial"/>
              </a:rPr>
              <a:t>y un </a:t>
            </a:r>
            <a:r>
              <a:rPr lang="es" sz="1350" dirty="0">
                <a:solidFill>
                  <a:srgbClr val="202124"/>
                </a:solidFill>
                <a:highlight>
                  <a:srgbClr val="F7F7F7"/>
                </a:highlight>
                <a:latin typeface="Consolas"/>
                <a:ea typeface="Consolas"/>
                <a:cs typeface="Consolas"/>
                <a:sym typeface="Consolas"/>
              </a:rPr>
              <a:t>url</a:t>
            </a:r>
            <a:r>
              <a:rPr lang="es" sz="1350" dirty="0">
                <a:solidFill>
                  <a:srgbClr val="000000"/>
                </a:solidFill>
                <a:latin typeface="Arial"/>
                <a:ea typeface="Arial"/>
                <a:cs typeface="Arial"/>
                <a:sym typeface="Arial"/>
              </a:rPr>
              <a:t>.</a:t>
            </a:r>
            <a:br>
              <a:rPr lang="es" sz="1350" dirty="0">
                <a:solidFill>
                  <a:srgbClr val="000000"/>
                </a:solidFill>
                <a:latin typeface="Arial"/>
                <a:ea typeface="Arial"/>
                <a:cs typeface="Arial"/>
                <a:sym typeface="Arial"/>
              </a:rPr>
            </a:br>
            <a:endParaRPr sz="1350" dirty="0">
              <a:solidFill>
                <a:srgbClr val="000000"/>
              </a:solidFill>
              <a:latin typeface="Arial"/>
              <a:ea typeface="Arial"/>
              <a:cs typeface="Arial"/>
              <a:sym typeface="Arial"/>
            </a:endParaRPr>
          </a:p>
        </p:txBody>
      </p:sp>
      <p:pic>
        <p:nvPicPr>
          <p:cNvPr id="151" name="Google Shape;151;p23"/>
          <p:cNvPicPr preferRelativeResize="0"/>
          <p:nvPr/>
        </p:nvPicPr>
        <p:blipFill>
          <a:blip r:embed="rId3">
            <a:alphaModFix/>
          </a:blip>
          <a:stretch>
            <a:fillRect/>
          </a:stretch>
        </p:blipFill>
        <p:spPr>
          <a:xfrm>
            <a:off x="2117750" y="2302725"/>
            <a:ext cx="4810475" cy="2476400"/>
          </a:xfrm>
          <a:prstGeom prst="rect">
            <a:avLst/>
          </a:prstGeom>
          <a:noFill/>
          <a:ln>
            <a:noFill/>
          </a:ln>
        </p:spPr>
      </p:pic>
      <p:graphicFrame>
        <p:nvGraphicFramePr>
          <p:cNvPr id="5" name="Google Shape;70;p15">
            <a:extLst>
              <a:ext uri="{FF2B5EF4-FFF2-40B4-BE49-F238E27FC236}">
                <a16:creationId xmlns:a16="http://schemas.microsoft.com/office/drawing/2014/main" id="{42F683E5-3414-4F5A-AE82-705228C08C6B}"/>
              </a:ext>
            </a:extLst>
          </p:cNvPr>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5"/>
        <p:cNvGrpSpPr/>
        <p:nvPr/>
      </p:nvGrpSpPr>
      <p:grpSpPr>
        <a:xfrm>
          <a:off x="0" y="0"/>
          <a:ext cx="0" cy="0"/>
          <a:chOff x="0" y="0"/>
          <a:chExt cx="0" cy="0"/>
        </a:xfrm>
      </p:grpSpPr>
      <p:sp>
        <p:nvSpPr>
          <p:cNvPr id="156" name="Google Shape;156;p24"/>
          <p:cNvSpPr txBox="1">
            <a:spLocks noGrp="1"/>
          </p:cNvSpPr>
          <p:nvPr>
            <p:ph type="title" idx="4294967295"/>
          </p:nvPr>
        </p:nvSpPr>
        <p:spPr>
          <a:xfrm>
            <a:off x="0" y="409575"/>
            <a:ext cx="8521700" cy="60801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800" dirty="0">
                <a:solidFill>
                  <a:srgbClr val="134F5C"/>
                </a:solidFill>
                <a:latin typeface="Montserrat"/>
              </a:rPr>
              <a:t>Como lo agregamos?</a:t>
            </a:r>
            <a:endParaRPr sz="1800" dirty="0">
              <a:solidFill>
                <a:srgbClr val="134F5C"/>
              </a:solidFill>
              <a:latin typeface="Montserrat"/>
            </a:endParaRPr>
          </a:p>
        </p:txBody>
      </p:sp>
      <p:sp>
        <p:nvSpPr>
          <p:cNvPr id="157" name="Google Shape;157;p24"/>
          <p:cNvSpPr txBox="1">
            <a:spLocks noGrp="1"/>
          </p:cNvSpPr>
          <p:nvPr>
            <p:ph type="body" idx="4294967295"/>
          </p:nvPr>
        </p:nvSpPr>
        <p:spPr>
          <a:xfrm>
            <a:off x="0" y="1944688"/>
            <a:ext cx="8520113" cy="2624137"/>
          </a:xfrm>
          <a:prstGeom prst="rect">
            <a:avLst/>
          </a:prstGeom>
        </p:spPr>
        <p:txBody>
          <a:bodyPr spcFirstLastPara="1" wrap="square" lIns="91425" tIns="91425" rIns="91425" bIns="91425" anchor="t" anchorCtr="0">
            <a:normAutofit/>
          </a:bodyPr>
          <a:lstStyle/>
          <a:p>
            <a:pPr marL="152400" marR="152400" lvl="0" indent="0" algn="ctr" rtl="0">
              <a:lnSpc>
                <a:spcPct val="150000"/>
              </a:lnSpc>
              <a:spcBef>
                <a:spcPts val="2400"/>
              </a:spcBef>
              <a:spcAft>
                <a:spcPts val="2400"/>
              </a:spcAft>
              <a:buNone/>
            </a:pPr>
            <a:r>
              <a:rPr lang="es" dirty="0">
                <a:solidFill>
                  <a:srgbClr val="183691"/>
                </a:solidFill>
                <a:highlight>
                  <a:srgbClr val="F7F7F7"/>
                </a:highlight>
                <a:latin typeface="Consolas"/>
                <a:ea typeface="Consolas"/>
                <a:cs typeface="Consolas"/>
                <a:sym typeface="Consolas"/>
              </a:rPr>
              <a:t>&lt;</a:t>
            </a:r>
            <a:r>
              <a:rPr lang="es" dirty="0">
                <a:solidFill>
                  <a:srgbClr val="385D34"/>
                </a:solidFill>
                <a:highlight>
                  <a:srgbClr val="F7F7F7"/>
                </a:highlight>
                <a:latin typeface="Consolas"/>
                <a:ea typeface="Consolas"/>
                <a:cs typeface="Consolas"/>
                <a:sym typeface="Consolas"/>
              </a:rPr>
              <a:t>link </a:t>
            </a:r>
            <a:r>
              <a:rPr lang="es" dirty="0">
                <a:solidFill>
                  <a:srgbClr val="9F1C59"/>
                </a:solidFill>
                <a:highlight>
                  <a:srgbClr val="F7F7F7"/>
                </a:highlight>
                <a:latin typeface="Consolas"/>
                <a:ea typeface="Consolas"/>
                <a:cs typeface="Consolas"/>
                <a:sym typeface="Consolas"/>
              </a:rPr>
              <a:t>rel=</a:t>
            </a:r>
            <a:r>
              <a:rPr lang="es" dirty="0">
                <a:solidFill>
                  <a:srgbClr val="183691"/>
                </a:solidFill>
                <a:highlight>
                  <a:srgbClr val="F7F7F7"/>
                </a:highlight>
                <a:latin typeface="Consolas"/>
                <a:ea typeface="Consolas"/>
                <a:cs typeface="Consolas"/>
                <a:sym typeface="Consolas"/>
              </a:rPr>
              <a:t>"manifest"</a:t>
            </a:r>
            <a:r>
              <a:rPr lang="es" dirty="0">
                <a:solidFill>
                  <a:srgbClr val="385D34"/>
                </a:solidFill>
                <a:highlight>
                  <a:srgbClr val="F7F7F7"/>
                </a:highlight>
                <a:latin typeface="Consolas"/>
                <a:ea typeface="Consolas"/>
                <a:cs typeface="Consolas"/>
                <a:sym typeface="Consolas"/>
              </a:rPr>
              <a:t> </a:t>
            </a:r>
            <a:r>
              <a:rPr lang="es" dirty="0">
                <a:solidFill>
                  <a:srgbClr val="9F1C59"/>
                </a:solidFill>
                <a:highlight>
                  <a:srgbClr val="F7F7F7"/>
                </a:highlight>
                <a:latin typeface="Consolas"/>
                <a:ea typeface="Consolas"/>
                <a:cs typeface="Consolas"/>
                <a:sym typeface="Consolas"/>
              </a:rPr>
              <a:t>href=</a:t>
            </a:r>
            <a:r>
              <a:rPr lang="es" dirty="0">
                <a:solidFill>
                  <a:srgbClr val="183691"/>
                </a:solidFill>
                <a:highlight>
                  <a:srgbClr val="F7F7F7"/>
                </a:highlight>
                <a:latin typeface="Consolas"/>
                <a:ea typeface="Consolas"/>
                <a:cs typeface="Consolas"/>
                <a:sym typeface="Consolas"/>
              </a:rPr>
              <a:t>"/manifest.json"&gt;</a:t>
            </a:r>
            <a:endParaRPr sz="2400" dirty="0"/>
          </a:p>
        </p:txBody>
      </p:sp>
      <p:graphicFrame>
        <p:nvGraphicFramePr>
          <p:cNvPr id="4" name="Google Shape;70;p15">
            <a:extLst>
              <a:ext uri="{FF2B5EF4-FFF2-40B4-BE49-F238E27FC236}">
                <a16:creationId xmlns:a16="http://schemas.microsoft.com/office/drawing/2014/main" id="{C208A957-FA96-4D88-8224-5AE028D11949}"/>
              </a:ext>
            </a:extLst>
          </p:cNvPr>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Tree>
  </p:cSld>
  <p:clrMapOvr>
    <a:overrideClrMapping bg1="lt1" tx1="dk1" bg2="dk2" tx2="lt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5"/>
          <p:cNvSpPr txBox="1">
            <a:spLocks noGrp="1"/>
          </p:cNvSpPr>
          <p:nvPr>
            <p:ph type="title" idx="4294967295"/>
          </p:nvPr>
        </p:nvSpPr>
        <p:spPr>
          <a:xfrm>
            <a:off x="0" y="409575"/>
            <a:ext cx="8521700" cy="608013"/>
          </a:xfrm>
          <a:prstGeom prst="rect">
            <a:avLst/>
          </a:prstGeom>
        </p:spPr>
        <p:txBody>
          <a:bodyPr spcFirstLastPara="1" wrap="square" lIns="91425" tIns="91425" rIns="91425" bIns="91425" anchor="t" anchorCtr="0">
            <a:normAutofit/>
          </a:bodyPr>
          <a:lstStyle/>
          <a:p>
            <a:r>
              <a:rPr lang="es" sz="1800" dirty="0">
                <a:solidFill>
                  <a:srgbClr val="134F5C"/>
                </a:solidFill>
                <a:latin typeface="Montserrat"/>
              </a:rPr>
              <a:t>Dato de vital importancia:</a:t>
            </a:r>
            <a:endParaRPr sz="1800" dirty="0">
              <a:solidFill>
                <a:srgbClr val="134F5C"/>
              </a:solidFill>
              <a:latin typeface="Montserrat"/>
            </a:endParaRPr>
          </a:p>
        </p:txBody>
      </p:sp>
      <p:sp>
        <p:nvSpPr>
          <p:cNvPr id="164" name="Google Shape;164;p25"/>
          <p:cNvSpPr txBox="1">
            <a:spLocks noGrp="1"/>
          </p:cNvSpPr>
          <p:nvPr>
            <p:ph type="body" idx="4294967295"/>
          </p:nvPr>
        </p:nvSpPr>
        <p:spPr>
          <a:xfrm>
            <a:off x="0" y="1230313"/>
            <a:ext cx="8521700" cy="3338512"/>
          </a:xfrm>
          <a:prstGeom prst="rect">
            <a:avLst/>
          </a:prstGeom>
        </p:spPr>
        <p:txBody>
          <a:bodyPr spcFirstLastPara="1" wrap="square" lIns="91425" tIns="91425" rIns="91425" bIns="91425" anchor="t" anchorCtr="0">
            <a:normAutofit/>
          </a:bodyPr>
          <a:lstStyle/>
          <a:p>
            <a:pPr marL="0" lvl="0" indent="0" algn="l" rtl="0">
              <a:lnSpc>
                <a:spcPct val="120000"/>
              </a:lnSpc>
              <a:spcBef>
                <a:spcPts val="0"/>
              </a:spcBef>
              <a:spcAft>
                <a:spcPts val="0"/>
              </a:spcAft>
              <a:buNone/>
            </a:pPr>
            <a:r>
              <a:rPr lang="es" sz="1400" dirty="0">
                <a:solidFill>
                  <a:srgbClr val="212121"/>
                </a:solidFill>
                <a:highlight>
                  <a:srgbClr val="EEEEEE"/>
                </a:highlight>
                <a:uFill>
                  <a:noFill/>
                </a:uFill>
                <a:latin typeface="Consolas"/>
                <a:ea typeface="Consolas"/>
                <a:cs typeface="Consolas"/>
                <a:sym typeface="Consolas"/>
                <a:hlinkClick r:id="rId3">
                  <a:extLst>
                    <a:ext uri="{A12FA001-AC4F-418D-AE19-62706E023703}">
                      <ahyp:hlinkClr xmlns:ahyp="http://schemas.microsoft.com/office/drawing/2018/hyperlinkcolor" xmlns="" val="tx"/>
                    </a:ext>
                  </a:extLst>
                </a:hlinkClick>
              </a:rPr>
              <a:t>prefer_related_applications</a:t>
            </a:r>
            <a:r>
              <a:rPr lang="es" sz="1400" dirty="0">
                <a:solidFill>
                  <a:srgbClr val="212121"/>
                </a:solidFill>
                <a:highlight>
                  <a:srgbClr val="EEEEEE"/>
                </a:highlight>
                <a:latin typeface="Consolas"/>
                <a:ea typeface="Consolas"/>
                <a:cs typeface="Consolas"/>
                <a:sym typeface="Consolas"/>
              </a:rPr>
              <a:t> : false</a:t>
            </a:r>
            <a:endParaRPr sz="1400" dirty="0">
              <a:solidFill>
                <a:srgbClr val="212121"/>
              </a:solidFill>
              <a:highlight>
                <a:srgbClr val="EEEEEE"/>
              </a:highlight>
              <a:latin typeface="Consolas"/>
              <a:ea typeface="Consolas"/>
              <a:cs typeface="Consolas"/>
              <a:sym typeface="Consolas"/>
            </a:endParaRPr>
          </a:p>
          <a:p>
            <a:pPr marL="0" lvl="0" indent="0" algn="l" rtl="0">
              <a:spcBef>
                <a:spcPts val="900"/>
              </a:spcBef>
              <a:spcAft>
                <a:spcPts val="0"/>
              </a:spcAft>
              <a:buNone/>
            </a:pPr>
            <a:r>
              <a:rPr lang="es" sz="1400" dirty="0">
                <a:solidFill>
                  <a:srgbClr val="212121"/>
                </a:solidFill>
                <a:highlight>
                  <a:srgbClr val="FFFFFF"/>
                </a:highlight>
                <a:latin typeface="Arial"/>
                <a:ea typeface="Arial"/>
                <a:cs typeface="Arial"/>
                <a:sym typeface="Arial"/>
              </a:rPr>
              <a:t>Especifica un valor booleano que sugiere que el agente de usuario le indique al usuario que las aplicaciones específicas relacionadas ( </a:t>
            </a:r>
            <a:r>
              <a:rPr lang="es" sz="1400" dirty="0">
                <a:solidFill>
                  <a:srgbClr val="212121"/>
                </a:solidFill>
                <a:highlight>
                  <a:srgbClr val="EEEEEE"/>
                </a:highlight>
                <a:latin typeface="Consolas"/>
                <a:ea typeface="Consolas"/>
                <a:cs typeface="Consolas"/>
                <a:sym typeface="Consolas"/>
              </a:rPr>
              <a:t>related_applications</a:t>
            </a:r>
            <a:r>
              <a:rPr lang="es" sz="1400" dirty="0">
                <a:solidFill>
                  <a:srgbClr val="212121"/>
                </a:solidFill>
                <a:highlight>
                  <a:srgbClr val="FFFFFF"/>
                </a:highlight>
                <a:latin typeface="Arial"/>
                <a:ea typeface="Arial"/>
                <a:cs typeface="Arial"/>
                <a:sym typeface="Arial"/>
              </a:rPr>
              <a:t>) están disponibles, y recomendadas sobre la aplicación web. Esto solamente debería ser usado si la aplicación nativa relacionada realmente ofrece algo que la aplicación web no puede hacer.  </a:t>
            </a:r>
            <a:br>
              <a:rPr lang="es" sz="1400" dirty="0">
                <a:solidFill>
                  <a:srgbClr val="212121"/>
                </a:solidFill>
                <a:highlight>
                  <a:srgbClr val="FFFFFF"/>
                </a:highlight>
                <a:latin typeface="Arial"/>
                <a:ea typeface="Arial"/>
                <a:cs typeface="Arial"/>
                <a:sym typeface="Arial"/>
              </a:rPr>
            </a:br>
            <a:r>
              <a:rPr lang="es" sz="1400" dirty="0">
                <a:solidFill>
                  <a:srgbClr val="212121"/>
                </a:solidFill>
                <a:highlight>
                  <a:srgbClr val="FFFFFF"/>
                </a:highlight>
                <a:latin typeface="Arial"/>
                <a:ea typeface="Arial"/>
                <a:cs typeface="Arial"/>
                <a:sym typeface="Arial"/>
              </a:rPr>
              <a:t/>
            </a:r>
            <a:br>
              <a:rPr lang="es" sz="1400" dirty="0">
                <a:solidFill>
                  <a:srgbClr val="212121"/>
                </a:solidFill>
                <a:highlight>
                  <a:srgbClr val="FFFFFF"/>
                </a:highlight>
                <a:latin typeface="Arial"/>
                <a:ea typeface="Arial"/>
                <a:cs typeface="Arial"/>
                <a:sym typeface="Arial"/>
              </a:rPr>
            </a:br>
            <a:r>
              <a:rPr lang="es" sz="1400" dirty="0">
                <a:solidFill>
                  <a:srgbClr val="212121"/>
                </a:solidFill>
                <a:highlight>
                  <a:srgbClr val="FFFFFF"/>
                </a:highlight>
                <a:latin typeface="Arial"/>
                <a:ea typeface="Arial"/>
                <a:cs typeface="Arial"/>
                <a:sym typeface="Arial"/>
              </a:rPr>
              <a:t/>
            </a:r>
            <a:br>
              <a:rPr lang="es" sz="1400" dirty="0">
                <a:solidFill>
                  <a:srgbClr val="212121"/>
                </a:solidFill>
                <a:highlight>
                  <a:srgbClr val="FFFFFF"/>
                </a:highlight>
                <a:latin typeface="Arial"/>
                <a:ea typeface="Arial"/>
                <a:cs typeface="Arial"/>
                <a:sym typeface="Arial"/>
              </a:rPr>
            </a:br>
            <a:r>
              <a:rPr lang="es" sz="1400" u="sng" dirty="0">
                <a:solidFill>
                  <a:schemeClr val="hlink"/>
                </a:solidFill>
                <a:highlight>
                  <a:srgbClr val="FFFFFF"/>
                </a:highlight>
                <a:latin typeface="Arial"/>
                <a:ea typeface="Arial"/>
                <a:cs typeface="Arial"/>
                <a:sym typeface="Arial"/>
                <a:hlinkClick r:id="rId3"/>
              </a:rPr>
              <a:t>Web App Manifest | MDN</a:t>
            </a:r>
            <a:endParaRPr sz="1400" dirty="0">
              <a:solidFill>
                <a:srgbClr val="212121"/>
              </a:solidFill>
              <a:highlight>
                <a:srgbClr val="FFFFFF"/>
              </a:highlight>
              <a:latin typeface="Arial"/>
              <a:ea typeface="Arial"/>
              <a:cs typeface="Arial"/>
              <a:sym typeface="Arial"/>
            </a:endParaRPr>
          </a:p>
          <a:p>
            <a:pPr marL="0" lvl="0" indent="0" algn="l" rtl="0">
              <a:spcBef>
                <a:spcPts val="1200"/>
              </a:spcBef>
              <a:spcAft>
                <a:spcPts val="1200"/>
              </a:spcAft>
              <a:buNone/>
            </a:pPr>
            <a:endParaRPr sz="1400" dirty="0">
              <a:solidFill>
                <a:srgbClr val="212121"/>
              </a:solidFill>
              <a:highlight>
                <a:srgbClr val="FFFFFF"/>
              </a:highlight>
              <a:latin typeface="Arial"/>
              <a:ea typeface="Arial"/>
              <a:cs typeface="Arial"/>
              <a:sym typeface="Arial"/>
            </a:endParaRPr>
          </a:p>
        </p:txBody>
      </p:sp>
      <p:graphicFrame>
        <p:nvGraphicFramePr>
          <p:cNvPr id="4" name="Google Shape;70;p15">
            <a:extLst>
              <a:ext uri="{FF2B5EF4-FFF2-40B4-BE49-F238E27FC236}">
                <a16:creationId xmlns:a16="http://schemas.microsoft.com/office/drawing/2014/main" id="{6DA1CBA0-BB1C-4126-BEE5-50F8A768CE33}"/>
              </a:ext>
            </a:extLst>
          </p:cNvPr>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419" sz="1800" b="1" dirty="0">
                <a:solidFill>
                  <a:srgbClr val="134F5C"/>
                </a:solidFill>
                <a:latin typeface="Montserrat"/>
                <a:ea typeface="Montserrat"/>
                <a:cs typeface="Montserrat"/>
                <a:sym typeface="Montserrat"/>
              </a:rPr>
              <a:t>Arquitectura de un </a:t>
            </a: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953500" cy="4063500"/>
          </a:xfrm>
          <a:prstGeom prst="rect">
            <a:avLst/>
          </a:prstGeom>
          <a:noFill/>
          <a:ln>
            <a:noFill/>
          </a:ln>
        </p:spPr>
        <p:txBody>
          <a:bodyPr spcFirstLastPara="1" wrap="square" lIns="91425" tIns="91425" rIns="91425" bIns="91425" anchor="t" anchorCtr="0">
            <a:noAutofit/>
          </a:bodyPr>
          <a:lstStyle/>
          <a:p>
            <a:pPr marL="457200" marR="89999" lvl="0" indent="-317500" algn="l" rtl="0">
              <a:lnSpc>
                <a:spcPct val="150000"/>
              </a:lnSpc>
              <a:spcBef>
                <a:spcPts val="0"/>
              </a:spcBef>
              <a:spcAft>
                <a:spcPts val="0"/>
              </a:spcAft>
              <a:buClr>
                <a:srgbClr val="134F5C"/>
              </a:buClr>
              <a:buSzPts val="1400"/>
              <a:buFont typeface="Montserrat"/>
              <a:buChar char="●"/>
            </a:pPr>
            <a:r>
              <a:rPr lang="es-ES" sz="1200" b="1" dirty="0">
                <a:solidFill>
                  <a:srgbClr val="134F5C"/>
                </a:solidFill>
                <a:latin typeface="Montserrat"/>
                <a:ea typeface="Montserrat"/>
                <a:cs typeface="Montserrat"/>
                <a:sym typeface="Montserrat"/>
              </a:rPr>
              <a:t>Va a interceptar las consultas hechas al servidor y será capaz de reenviar una respuesta transmitiendo el recurso recibido por el servidor o proporcionando una versión local del recurso si ha sido ya solicitado.</a:t>
            </a:r>
          </a:p>
          <a:p>
            <a:pPr marL="457200" marR="89999" lvl="0" indent="-317500" algn="l" rtl="0">
              <a:lnSpc>
                <a:spcPct val="150000"/>
              </a:lnSpc>
              <a:spcBef>
                <a:spcPts val="0"/>
              </a:spcBef>
              <a:spcAft>
                <a:spcPts val="0"/>
              </a:spcAft>
              <a:buClr>
                <a:srgbClr val="134F5C"/>
              </a:buClr>
              <a:buSzPts val="1400"/>
              <a:buFont typeface="Montserrat"/>
              <a:buChar char="●"/>
            </a:pPr>
            <a:endParaRPr lang="es-ES" sz="1200" b="1" dirty="0">
              <a:solidFill>
                <a:srgbClr val="134F5C"/>
              </a:solidFill>
              <a:latin typeface="Montserrat"/>
              <a:ea typeface="Montserrat"/>
              <a:cs typeface="Montserrat"/>
              <a:sym typeface="Montserrat"/>
            </a:endParaRPr>
          </a:p>
          <a:p>
            <a:pPr marL="457200" marR="89999" lvl="0" indent="-317500" algn="l" rtl="0">
              <a:lnSpc>
                <a:spcPct val="150000"/>
              </a:lnSpc>
              <a:spcBef>
                <a:spcPts val="0"/>
              </a:spcBef>
              <a:spcAft>
                <a:spcPts val="0"/>
              </a:spcAft>
              <a:buClr>
                <a:srgbClr val="134F5C"/>
              </a:buClr>
              <a:buSzPts val="1400"/>
              <a:buFont typeface="Montserrat"/>
              <a:buChar char="●"/>
            </a:pPr>
            <a:endParaRPr lang="es-ES" sz="1200" b="1" dirty="0">
              <a:solidFill>
                <a:srgbClr val="134F5C"/>
              </a:solidFill>
              <a:latin typeface="Montserrat"/>
              <a:ea typeface="Montserrat"/>
              <a:cs typeface="Montserrat"/>
              <a:sym typeface="Montserrat"/>
            </a:endParaRPr>
          </a:p>
          <a:p>
            <a:pPr marL="457200" marR="89999" lvl="0" indent="-317500" algn="l" rtl="0">
              <a:lnSpc>
                <a:spcPct val="150000"/>
              </a:lnSpc>
              <a:spcBef>
                <a:spcPts val="0"/>
              </a:spcBef>
              <a:spcAft>
                <a:spcPts val="0"/>
              </a:spcAft>
              <a:buClr>
                <a:srgbClr val="134F5C"/>
              </a:buClr>
              <a:buSzPts val="1400"/>
              <a:buFont typeface="Montserrat"/>
              <a:buChar char="●"/>
            </a:pPr>
            <a:endParaRPr lang="es-ES" sz="1200" b="1" dirty="0">
              <a:solidFill>
                <a:srgbClr val="134F5C"/>
              </a:solidFill>
              <a:latin typeface="Montserrat"/>
              <a:ea typeface="Montserrat"/>
              <a:cs typeface="Montserrat"/>
              <a:sym typeface="Montserrat"/>
            </a:endParaRPr>
          </a:p>
          <a:p>
            <a:pPr marL="457200" marR="89999" lvl="0" indent="-317500" algn="l" rtl="0">
              <a:lnSpc>
                <a:spcPct val="150000"/>
              </a:lnSpc>
              <a:spcBef>
                <a:spcPts val="0"/>
              </a:spcBef>
              <a:spcAft>
                <a:spcPts val="0"/>
              </a:spcAft>
              <a:buClr>
                <a:srgbClr val="134F5C"/>
              </a:buClr>
              <a:buSzPts val="1400"/>
              <a:buFont typeface="Montserrat"/>
              <a:buChar char="●"/>
            </a:pPr>
            <a:endParaRPr lang="es-ES" sz="1200" b="1" dirty="0">
              <a:solidFill>
                <a:srgbClr val="134F5C"/>
              </a:solidFill>
              <a:latin typeface="Montserrat"/>
              <a:ea typeface="Montserrat"/>
              <a:cs typeface="Montserrat"/>
              <a:sym typeface="Montserrat"/>
            </a:endParaRPr>
          </a:p>
          <a:p>
            <a:pPr marL="457200" marR="89999" lvl="0" indent="-317500" algn="l" rtl="0">
              <a:lnSpc>
                <a:spcPct val="150000"/>
              </a:lnSpc>
              <a:spcBef>
                <a:spcPts val="0"/>
              </a:spcBef>
              <a:spcAft>
                <a:spcPts val="0"/>
              </a:spcAft>
              <a:buClr>
                <a:srgbClr val="134F5C"/>
              </a:buClr>
              <a:buSzPts val="1400"/>
              <a:buFont typeface="Montserrat"/>
              <a:buChar char="●"/>
            </a:pPr>
            <a:endParaRPr lang="es-ES" sz="1200" b="1" dirty="0">
              <a:solidFill>
                <a:srgbClr val="134F5C"/>
              </a:solidFill>
              <a:latin typeface="Montserrat"/>
              <a:ea typeface="Montserrat"/>
              <a:cs typeface="Montserrat"/>
              <a:sym typeface="Montserrat"/>
            </a:endParaRPr>
          </a:p>
          <a:p>
            <a:pPr marL="457200" marR="89999" lvl="0" indent="-317500" algn="l" rtl="0">
              <a:lnSpc>
                <a:spcPct val="150000"/>
              </a:lnSpc>
              <a:spcBef>
                <a:spcPts val="0"/>
              </a:spcBef>
              <a:spcAft>
                <a:spcPts val="0"/>
              </a:spcAft>
              <a:buClr>
                <a:srgbClr val="134F5C"/>
              </a:buClr>
              <a:buSzPts val="1400"/>
              <a:buFont typeface="Montserrat"/>
              <a:buChar char="●"/>
            </a:pPr>
            <a:endParaRPr lang="es-ES" sz="1200" b="1" dirty="0">
              <a:solidFill>
                <a:srgbClr val="134F5C"/>
              </a:solidFill>
              <a:latin typeface="Montserrat"/>
              <a:ea typeface="Montserrat"/>
              <a:cs typeface="Montserrat"/>
              <a:sym typeface="Montserrat"/>
            </a:endParaRPr>
          </a:p>
          <a:p>
            <a:pPr marL="457200" marR="89999" lvl="0" indent="-317500" algn="l" rtl="0">
              <a:lnSpc>
                <a:spcPct val="150000"/>
              </a:lnSpc>
              <a:spcBef>
                <a:spcPts val="0"/>
              </a:spcBef>
              <a:spcAft>
                <a:spcPts val="0"/>
              </a:spcAft>
              <a:buClr>
                <a:srgbClr val="134F5C"/>
              </a:buClr>
              <a:buSzPts val="1400"/>
              <a:buFont typeface="Montserrat"/>
              <a:buChar char="●"/>
            </a:pPr>
            <a:endParaRPr lang="es-ES" sz="1200" b="1" dirty="0">
              <a:solidFill>
                <a:srgbClr val="134F5C"/>
              </a:solidFill>
              <a:latin typeface="Montserrat"/>
              <a:ea typeface="Montserrat"/>
              <a:cs typeface="Montserrat"/>
              <a:sym typeface="Montserrat"/>
            </a:endParaRPr>
          </a:p>
          <a:p>
            <a:pPr marL="457200" marR="89999" lvl="0" indent="-317500" algn="l" rtl="0">
              <a:lnSpc>
                <a:spcPct val="150000"/>
              </a:lnSpc>
              <a:spcBef>
                <a:spcPts val="0"/>
              </a:spcBef>
              <a:spcAft>
                <a:spcPts val="0"/>
              </a:spcAft>
              <a:buClr>
                <a:srgbClr val="134F5C"/>
              </a:buClr>
              <a:buSzPts val="1400"/>
              <a:buFont typeface="Montserrat"/>
              <a:buChar char="●"/>
            </a:pPr>
            <a:endParaRPr lang="es-ES" sz="1200" b="1" dirty="0">
              <a:solidFill>
                <a:srgbClr val="134F5C"/>
              </a:solidFill>
              <a:latin typeface="Montserrat"/>
              <a:ea typeface="Montserrat"/>
              <a:cs typeface="Montserrat"/>
              <a:sym typeface="Montserrat"/>
            </a:endParaRPr>
          </a:p>
          <a:p>
            <a:pPr marL="457200" marR="89999" lvl="0" indent="-317500" algn="l" rtl="0">
              <a:lnSpc>
                <a:spcPct val="150000"/>
              </a:lnSpc>
              <a:spcBef>
                <a:spcPts val="0"/>
              </a:spcBef>
              <a:spcAft>
                <a:spcPts val="0"/>
              </a:spcAft>
              <a:buClr>
                <a:srgbClr val="134F5C"/>
              </a:buClr>
              <a:buSzPts val="1400"/>
              <a:buFont typeface="Montserrat"/>
              <a:buChar char="●"/>
            </a:pPr>
            <a:r>
              <a:rPr lang="es-ES" sz="1200" b="1" dirty="0">
                <a:solidFill>
                  <a:srgbClr val="134F5C"/>
                </a:solidFill>
                <a:latin typeface="Montserrat"/>
                <a:ea typeface="Montserrat"/>
                <a:cs typeface="Montserrat"/>
                <a:sym typeface="Montserrat"/>
              </a:rPr>
              <a:t>Los </a:t>
            </a:r>
            <a:r>
              <a:rPr lang="es-ES" sz="1200" b="1" dirty="0" err="1">
                <a:solidFill>
                  <a:srgbClr val="134F5C"/>
                </a:solidFill>
                <a:latin typeface="Montserrat"/>
                <a:ea typeface="Montserrat"/>
                <a:cs typeface="Montserrat"/>
                <a:sym typeface="Montserrat"/>
              </a:rPr>
              <a:t>service</a:t>
            </a:r>
            <a:r>
              <a:rPr lang="es-ES" sz="1200" b="1" dirty="0">
                <a:solidFill>
                  <a:srgbClr val="134F5C"/>
                </a:solidFill>
                <a:latin typeface="Montserrat"/>
                <a:ea typeface="Montserrat"/>
                <a:cs typeface="Montserrat"/>
                <a:sym typeface="Montserrat"/>
              </a:rPr>
              <a:t> </a:t>
            </a:r>
            <a:r>
              <a:rPr lang="es-ES" sz="1200" b="1" dirty="0" err="1">
                <a:solidFill>
                  <a:srgbClr val="134F5C"/>
                </a:solidFill>
                <a:latin typeface="Montserrat"/>
                <a:ea typeface="Montserrat"/>
                <a:cs typeface="Montserrat"/>
                <a:sym typeface="Montserrat"/>
              </a:rPr>
              <a:t>worker</a:t>
            </a:r>
            <a:r>
              <a:rPr lang="es-ES" sz="1200" b="1" dirty="0">
                <a:solidFill>
                  <a:srgbClr val="134F5C"/>
                </a:solidFill>
                <a:latin typeface="Montserrat"/>
                <a:ea typeface="Montserrat"/>
                <a:cs typeface="Montserrat"/>
                <a:sym typeface="Montserrat"/>
              </a:rPr>
              <a:t> se instalan en el navegador y pueden efectuar operaciones muy poderosas desde el navegador del usuario.</a:t>
            </a:r>
          </a:p>
          <a:p>
            <a:pPr marL="457200" marR="89999" lvl="0" indent="-317500" algn="l" rtl="0">
              <a:lnSpc>
                <a:spcPct val="150000"/>
              </a:lnSpc>
              <a:spcBef>
                <a:spcPts val="0"/>
              </a:spcBef>
              <a:spcAft>
                <a:spcPts val="0"/>
              </a:spcAft>
              <a:buClr>
                <a:srgbClr val="134F5C"/>
              </a:buClr>
              <a:buSzPts val="1400"/>
              <a:buFont typeface="Montserrat"/>
              <a:buChar char="●"/>
            </a:pPr>
            <a:r>
              <a:rPr lang="es-ES" sz="1200" b="1" dirty="0">
                <a:solidFill>
                  <a:srgbClr val="134F5C"/>
                </a:solidFill>
                <a:latin typeface="Montserrat"/>
                <a:ea typeface="Montserrat"/>
                <a:cs typeface="Montserrat"/>
                <a:sym typeface="Montserrat"/>
              </a:rPr>
              <a:t>El uso de protocolo HTTPS garantiza que no haya usurpación durante la instalación del </a:t>
            </a:r>
            <a:r>
              <a:rPr lang="es-ES" sz="1200" b="1" dirty="0" err="1">
                <a:solidFill>
                  <a:srgbClr val="134F5C"/>
                </a:solidFill>
                <a:latin typeface="Montserrat"/>
                <a:ea typeface="Montserrat"/>
                <a:cs typeface="Montserrat"/>
                <a:sym typeface="Montserrat"/>
              </a:rPr>
              <a:t>service</a:t>
            </a:r>
            <a:r>
              <a:rPr lang="es-ES" sz="1200" b="1" dirty="0">
                <a:solidFill>
                  <a:srgbClr val="134F5C"/>
                </a:solidFill>
                <a:latin typeface="Montserrat"/>
                <a:ea typeface="Montserrat"/>
                <a:cs typeface="Montserrat"/>
                <a:sym typeface="Montserrat"/>
              </a:rPr>
              <a:t> </a:t>
            </a:r>
            <a:r>
              <a:rPr lang="es-ES" sz="1200" b="1" dirty="0" err="1">
                <a:solidFill>
                  <a:srgbClr val="134F5C"/>
                </a:solidFill>
                <a:latin typeface="Montserrat"/>
                <a:ea typeface="Montserrat"/>
                <a:cs typeface="Montserrat"/>
                <a:sym typeface="Montserrat"/>
              </a:rPr>
              <a:t>worker</a:t>
            </a:r>
            <a:r>
              <a:rPr lang="es-ES" sz="1200" b="1" dirty="0">
                <a:solidFill>
                  <a:srgbClr val="134F5C"/>
                </a:solidFill>
                <a:latin typeface="Montserrat"/>
                <a:ea typeface="Montserrat"/>
                <a:cs typeface="Montserrat"/>
                <a:sym typeface="Montserrat"/>
              </a:rPr>
              <a:t>. Sin este protocolo, no se podrá instalar el </a:t>
            </a:r>
            <a:r>
              <a:rPr lang="es-ES" sz="1200" b="1" dirty="0" err="1">
                <a:solidFill>
                  <a:srgbClr val="134F5C"/>
                </a:solidFill>
                <a:latin typeface="Montserrat"/>
                <a:ea typeface="Montserrat"/>
                <a:cs typeface="Montserrat"/>
                <a:sym typeface="Montserrat"/>
              </a:rPr>
              <a:t>service</a:t>
            </a:r>
            <a:r>
              <a:rPr lang="es-ES" sz="1200" b="1" dirty="0">
                <a:solidFill>
                  <a:srgbClr val="134F5C"/>
                </a:solidFill>
                <a:latin typeface="Montserrat"/>
                <a:ea typeface="Montserrat"/>
                <a:cs typeface="Montserrat"/>
                <a:sym typeface="Montserrat"/>
              </a:rPr>
              <a:t> </a:t>
            </a:r>
            <a:r>
              <a:rPr lang="es-ES" sz="1200" b="1" dirty="0" err="1">
                <a:solidFill>
                  <a:srgbClr val="134F5C"/>
                </a:solidFill>
                <a:latin typeface="Montserrat"/>
                <a:ea typeface="Montserrat"/>
                <a:cs typeface="Montserrat"/>
                <a:sym typeface="Montserrat"/>
              </a:rPr>
              <a:t>worker</a:t>
            </a:r>
            <a:r>
              <a:rPr lang="es-ES" sz="1200" b="1" dirty="0">
                <a:solidFill>
                  <a:srgbClr val="134F5C"/>
                </a:solidFill>
                <a:latin typeface="Montserrat"/>
                <a:ea typeface="Montserrat"/>
                <a:cs typeface="Montserrat"/>
                <a:sym typeface="Montserrat"/>
              </a:rPr>
              <a:t>.</a:t>
            </a:r>
          </a:p>
        </p:txBody>
      </p:sp>
      <p:pic>
        <p:nvPicPr>
          <p:cNvPr id="3" name="Imagen 2">
            <a:extLst>
              <a:ext uri="{FF2B5EF4-FFF2-40B4-BE49-F238E27FC236}">
                <a16:creationId xmlns:a16="http://schemas.microsoft.com/office/drawing/2014/main" id="{20D847F0-ECA3-4FF3-81A2-D3E923827DE8}"/>
              </a:ext>
            </a:extLst>
          </p:cNvPr>
          <p:cNvPicPr>
            <a:picLocks noChangeAspect="1"/>
          </p:cNvPicPr>
          <p:nvPr/>
        </p:nvPicPr>
        <p:blipFill>
          <a:blip r:embed="rId3"/>
          <a:stretch>
            <a:fillRect/>
          </a:stretch>
        </p:blipFill>
        <p:spPr>
          <a:xfrm>
            <a:off x="1847728" y="1310641"/>
            <a:ext cx="4549281" cy="2049780"/>
          </a:xfrm>
          <a:prstGeom prst="rect">
            <a:avLst/>
          </a:prstGeom>
        </p:spPr>
      </p:pic>
    </p:spTree>
    <p:extLst>
      <p:ext uri="{BB962C8B-B14F-4D97-AF65-F5344CB8AC3E}">
        <p14:creationId xmlns:p14="http://schemas.microsoft.com/office/powerpoint/2010/main" val="188817853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5"/>
          <p:cNvSpPr txBox="1">
            <a:spLocks noGrp="1"/>
          </p:cNvSpPr>
          <p:nvPr>
            <p:ph type="title" idx="4294967295"/>
          </p:nvPr>
        </p:nvSpPr>
        <p:spPr>
          <a:xfrm>
            <a:off x="0" y="409575"/>
            <a:ext cx="8521700" cy="608013"/>
          </a:xfrm>
          <a:prstGeom prst="rect">
            <a:avLst/>
          </a:prstGeom>
        </p:spPr>
        <p:txBody>
          <a:bodyPr spcFirstLastPara="1" wrap="square" lIns="91425" tIns="91425" rIns="91425" bIns="91425" anchor="t" anchorCtr="0">
            <a:normAutofit/>
          </a:bodyPr>
          <a:lstStyle/>
          <a:p>
            <a:r>
              <a:rPr lang="es" sz="1800" dirty="0">
                <a:solidFill>
                  <a:srgbClr val="134F5C"/>
                </a:solidFill>
                <a:latin typeface="Montserrat"/>
              </a:rPr>
              <a:t>Links utiles:</a:t>
            </a:r>
            <a:endParaRPr sz="1800" dirty="0">
              <a:solidFill>
                <a:srgbClr val="134F5C"/>
              </a:solidFill>
              <a:latin typeface="Montserrat"/>
            </a:endParaRPr>
          </a:p>
        </p:txBody>
      </p:sp>
      <p:sp>
        <p:nvSpPr>
          <p:cNvPr id="164" name="Google Shape;164;p25"/>
          <p:cNvSpPr txBox="1">
            <a:spLocks noGrp="1"/>
          </p:cNvSpPr>
          <p:nvPr>
            <p:ph type="body" idx="4294967295"/>
          </p:nvPr>
        </p:nvSpPr>
        <p:spPr>
          <a:xfrm>
            <a:off x="0" y="1230313"/>
            <a:ext cx="8521700" cy="3338512"/>
          </a:xfrm>
          <a:prstGeom prst="rect">
            <a:avLst/>
          </a:prstGeom>
        </p:spPr>
        <p:txBody>
          <a:bodyPr spcFirstLastPara="1" wrap="square" lIns="91425" tIns="91425" rIns="91425" bIns="91425" anchor="t" anchorCtr="0">
            <a:normAutofit/>
          </a:bodyPr>
          <a:lstStyle/>
          <a:p>
            <a:pPr marL="0" lvl="0" indent="0" algn="l" rtl="0">
              <a:lnSpc>
                <a:spcPct val="120000"/>
              </a:lnSpc>
              <a:spcBef>
                <a:spcPts val="0"/>
              </a:spcBef>
              <a:spcAft>
                <a:spcPts val="0"/>
              </a:spcAft>
              <a:buNone/>
            </a:pPr>
            <a:r>
              <a:rPr lang="es-AR" sz="1400" dirty="0">
                <a:solidFill>
                  <a:srgbClr val="212121"/>
                </a:solidFill>
                <a:highlight>
                  <a:srgbClr val="EEEEEE"/>
                </a:highlight>
                <a:uFill>
                  <a:noFill/>
                </a:uFill>
                <a:latin typeface="Consolas"/>
                <a:ea typeface="Consolas"/>
                <a:cs typeface="Consolas"/>
                <a:sym typeface="Consolas"/>
              </a:rPr>
              <a:t>Generador de </a:t>
            </a:r>
            <a:r>
              <a:rPr lang="es-AR" sz="1400" dirty="0" err="1">
                <a:solidFill>
                  <a:srgbClr val="212121"/>
                </a:solidFill>
                <a:highlight>
                  <a:srgbClr val="EEEEEE"/>
                </a:highlight>
                <a:uFill>
                  <a:noFill/>
                </a:uFill>
                <a:latin typeface="Consolas"/>
                <a:ea typeface="Consolas"/>
                <a:cs typeface="Consolas"/>
                <a:sym typeface="Consolas"/>
              </a:rPr>
              <a:t>Manifest</a:t>
            </a:r>
            <a:r>
              <a:rPr lang="es-AR" sz="1400" dirty="0">
                <a:solidFill>
                  <a:srgbClr val="212121"/>
                </a:solidFill>
                <a:highlight>
                  <a:srgbClr val="EEEEEE"/>
                </a:highlight>
                <a:uFill>
                  <a:noFill/>
                </a:uFill>
                <a:latin typeface="Consolas"/>
                <a:ea typeface="Consolas"/>
                <a:cs typeface="Consolas"/>
                <a:sym typeface="Consolas"/>
              </a:rPr>
              <a:t>: </a:t>
            </a:r>
            <a:r>
              <a:rPr lang="es-AR" sz="1400" dirty="0">
                <a:solidFill>
                  <a:srgbClr val="212121"/>
                </a:solidFill>
                <a:highlight>
                  <a:srgbClr val="EEEEEE"/>
                </a:highlight>
                <a:uFill>
                  <a:noFill/>
                </a:uFill>
                <a:latin typeface="Consolas"/>
                <a:ea typeface="Consolas"/>
                <a:cs typeface="Consolas"/>
                <a:sym typeface="Consolas"/>
                <a:hlinkClick r:id="rId3"/>
              </a:rPr>
              <a:t>https://www.simicart.com/manifest-generator.html/</a:t>
            </a:r>
            <a:endParaRPr lang="es-AR" sz="1400" dirty="0">
              <a:solidFill>
                <a:srgbClr val="212121"/>
              </a:solidFill>
              <a:highlight>
                <a:srgbClr val="EEEEEE"/>
              </a:highlight>
              <a:uFill>
                <a:noFill/>
              </a:uFill>
              <a:latin typeface="Consolas"/>
              <a:ea typeface="Consolas"/>
              <a:cs typeface="Consolas"/>
              <a:sym typeface="Consolas"/>
            </a:endParaRPr>
          </a:p>
          <a:p>
            <a:pPr marL="0" lvl="0" indent="0" algn="l" rtl="0">
              <a:lnSpc>
                <a:spcPct val="120000"/>
              </a:lnSpc>
              <a:spcBef>
                <a:spcPts val="0"/>
              </a:spcBef>
              <a:spcAft>
                <a:spcPts val="0"/>
              </a:spcAft>
              <a:buNone/>
            </a:pPr>
            <a:endParaRPr lang="es-AR" sz="1400" dirty="0">
              <a:solidFill>
                <a:srgbClr val="212121"/>
              </a:solidFill>
              <a:highlight>
                <a:srgbClr val="EEEEEE"/>
              </a:highlight>
              <a:uFill>
                <a:noFill/>
              </a:uFill>
              <a:latin typeface="Consolas"/>
              <a:sym typeface="Consolas"/>
            </a:endParaRPr>
          </a:p>
          <a:p>
            <a:pPr marL="0" lvl="0" indent="0" algn="l" rtl="0">
              <a:lnSpc>
                <a:spcPct val="120000"/>
              </a:lnSpc>
              <a:spcBef>
                <a:spcPts val="0"/>
              </a:spcBef>
              <a:spcAft>
                <a:spcPts val="0"/>
              </a:spcAft>
              <a:buNone/>
            </a:pPr>
            <a:r>
              <a:rPr lang="es-AR" sz="1400" dirty="0">
                <a:solidFill>
                  <a:srgbClr val="212121"/>
                </a:solidFill>
                <a:highlight>
                  <a:srgbClr val="EEEEEE"/>
                </a:highlight>
                <a:uFill>
                  <a:noFill/>
                </a:uFill>
                <a:latin typeface="Consolas"/>
                <a:ea typeface="Arial"/>
                <a:cs typeface="Arial"/>
                <a:sym typeface="Consolas"/>
              </a:rPr>
              <a:t>Video Instalaci</a:t>
            </a:r>
            <a:r>
              <a:rPr lang="es-AR" sz="1400" dirty="0">
                <a:solidFill>
                  <a:srgbClr val="212121"/>
                </a:solidFill>
                <a:highlight>
                  <a:srgbClr val="EEEEEE"/>
                </a:highlight>
                <a:uFill>
                  <a:noFill/>
                </a:uFill>
                <a:latin typeface="Consolas"/>
                <a:sym typeface="Consolas"/>
              </a:rPr>
              <a:t>ón PWA: </a:t>
            </a:r>
            <a:r>
              <a:rPr lang="es-AR" sz="1400" dirty="0">
                <a:solidFill>
                  <a:srgbClr val="212121"/>
                </a:solidFill>
                <a:highlight>
                  <a:srgbClr val="EEEEEE"/>
                </a:highlight>
                <a:uFill>
                  <a:noFill/>
                </a:uFill>
                <a:latin typeface="Consolas"/>
                <a:sym typeface="Consolas"/>
                <a:hlinkClick r:id="rId4"/>
              </a:rPr>
              <a:t>https://www.youtube.com/watch?v=LWRdBywm4Zo</a:t>
            </a:r>
            <a:endParaRPr lang="es-AR" sz="1400" dirty="0">
              <a:solidFill>
                <a:srgbClr val="212121"/>
              </a:solidFill>
              <a:highlight>
                <a:srgbClr val="EEEEEE"/>
              </a:highlight>
              <a:uFill>
                <a:noFill/>
              </a:uFill>
              <a:latin typeface="Consolas"/>
              <a:sym typeface="Consolas"/>
            </a:endParaRPr>
          </a:p>
          <a:p>
            <a:pPr marL="0" lvl="0" indent="0" algn="l" rtl="0">
              <a:lnSpc>
                <a:spcPct val="120000"/>
              </a:lnSpc>
              <a:spcBef>
                <a:spcPts val="0"/>
              </a:spcBef>
              <a:spcAft>
                <a:spcPts val="0"/>
              </a:spcAft>
              <a:buNone/>
            </a:pPr>
            <a:endParaRPr sz="1400" dirty="0">
              <a:solidFill>
                <a:srgbClr val="212121"/>
              </a:solidFill>
              <a:highlight>
                <a:srgbClr val="FFFFFF"/>
              </a:highlight>
              <a:latin typeface="Arial"/>
              <a:ea typeface="Arial"/>
              <a:cs typeface="Arial"/>
              <a:sym typeface="Arial"/>
            </a:endParaRPr>
          </a:p>
          <a:p>
            <a:pPr marL="0" lvl="0" indent="0" algn="l" rtl="0">
              <a:spcBef>
                <a:spcPts val="1200"/>
              </a:spcBef>
              <a:spcAft>
                <a:spcPts val="1200"/>
              </a:spcAft>
              <a:buNone/>
            </a:pPr>
            <a:endParaRPr sz="1400" dirty="0">
              <a:solidFill>
                <a:srgbClr val="212121"/>
              </a:solidFill>
              <a:highlight>
                <a:srgbClr val="FFFFFF"/>
              </a:highlight>
              <a:latin typeface="Arial"/>
              <a:ea typeface="Arial"/>
              <a:cs typeface="Arial"/>
              <a:sym typeface="Arial"/>
            </a:endParaRPr>
          </a:p>
        </p:txBody>
      </p:sp>
      <p:graphicFrame>
        <p:nvGraphicFramePr>
          <p:cNvPr id="4" name="Google Shape;70;p15">
            <a:extLst>
              <a:ext uri="{FF2B5EF4-FFF2-40B4-BE49-F238E27FC236}">
                <a16:creationId xmlns:a16="http://schemas.microsoft.com/office/drawing/2014/main" id="{6DA1CBA0-BB1C-4126-BEE5-50F8A768CE33}"/>
              </a:ext>
            </a:extLst>
          </p:cNvPr>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1644898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graphicFrame>
        <p:nvGraphicFramePr>
          <p:cNvPr id="118" name="Google Shape;118;p22"/>
          <p:cNvGraphicFramePr/>
          <p:nvPr>
            <p:extLst>
              <p:ext uri="{D42A27DB-BD31-4B8C-83A1-F6EECF244321}">
                <p14:modId xmlns:p14="http://schemas.microsoft.com/office/powerpoint/2010/main" val="3413884622"/>
              </p:ext>
            </p:extLst>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119" name="Google Shape;119;p22"/>
          <p:cNvSpPr txBox="1"/>
          <p:nvPr/>
        </p:nvSpPr>
        <p:spPr>
          <a:xfrm>
            <a:off x="0" y="0"/>
            <a:ext cx="9144000" cy="4603500"/>
          </a:xfrm>
          <a:prstGeom prst="rect">
            <a:avLst/>
          </a:prstGeom>
          <a:noFill/>
          <a:ln>
            <a:noFill/>
          </a:ln>
        </p:spPr>
        <p:txBody>
          <a:bodyPr spcFirstLastPara="1" wrap="square" lIns="91425" tIns="91425" rIns="91425" bIns="91425" anchor="ctr" anchorCtr="0">
            <a:noAutofit/>
          </a:bodyPr>
          <a:lstStyle/>
          <a:p>
            <a:pPr marL="89999" marR="89999" lvl="0" indent="0" algn="ctr" rtl="0">
              <a:lnSpc>
                <a:spcPct val="115000"/>
              </a:lnSpc>
              <a:spcBef>
                <a:spcPts val="0"/>
              </a:spcBef>
              <a:spcAft>
                <a:spcPts val="0"/>
              </a:spcAft>
              <a:buNone/>
            </a:pPr>
            <a:r>
              <a:rPr lang="es-419" sz="1800" b="1" dirty="0">
                <a:solidFill>
                  <a:srgbClr val="134F5C"/>
                </a:solidFill>
                <a:latin typeface="Montserrat"/>
                <a:ea typeface="Montserrat"/>
                <a:cs typeface="Montserrat"/>
                <a:sym typeface="Montserrat"/>
              </a:rPr>
              <a:t>Dudas?</a:t>
            </a:r>
            <a:endParaRPr sz="1800" b="1" dirty="0">
              <a:solidFill>
                <a:srgbClr val="134F5C"/>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139700" marR="89999" lvl="0" algn="l" rtl="0">
              <a:lnSpc>
                <a:spcPct val="150000"/>
              </a:lnSpc>
              <a:spcBef>
                <a:spcPts val="0"/>
              </a:spcBef>
              <a:spcAft>
                <a:spcPts val="0"/>
              </a:spcAft>
              <a:buClr>
                <a:srgbClr val="134F5C"/>
              </a:buClr>
              <a:buSzPts val="1400"/>
            </a:pPr>
            <a:r>
              <a:rPr lang="es-ES" sz="1800" dirty="0" err="1">
                <a:solidFill>
                  <a:srgbClr val="134F5C"/>
                </a:solidFill>
                <a:latin typeface="Montserrat"/>
                <a:ea typeface="Montserrat"/>
                <a:cs typeface="Montserrat"/>
                <a:sym typeface="Montserrat"/>
              </a:rPr>
              <a:t>Service</a:t>
            </a:r>
            <a:r>
              <a:rPr lang="es-ES" sz="1800" dirty="0">
                <a:solidFill>
                  <a:srgbClr val="134F5C"/>
                </a:solidFill>
                <a:latin typeface="Montserrat"/>
                <a:ea typeface="Montserrat"/>
                <a:cs typeface="Montserrat"/>
                <a:sym typeface="Montserrat"/>
              </a:rPr>
              <a:t> </a:t>
            </a:r>
            <a:r>
              <a:rPr lang="es-ES" sz="1800" dirty="0" err="1">
                <a:solidFill>
                  <a:srgbClr val="134F5C"/>
                </a:solidFill>
                <a:latin typeface="Montserrat"/>
                <a:ea typeface="Montserrat"/>
                <a:cs typeface="Montserrat"/>
                <a:sym typeface="Montserrat"/>
              </a:rPr>
              <a:t>Worker</a:t>
            </a:r>
            <a:endParaRPr lang="es-ES" sz="1800"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106680" y="540000"/>
            <a:ext cx="9250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Está diseñado para ser completamente asíncrono, por lo que las </a:t>
            </a:r>
            <a:r>
              <a:rPr lang="es-ES" b="1" dirty="0" err="1">
                <a:solidFill>
                  <a:srgbClr val="134F5C"/>
                </a:solidFill>
                <a:latin typeface="Montserrat"/>
                <a:ea typeface="Montserrat"/>
                <a:cs typeface="Montserrat"/>
                <a:sym typeface="Montserrat"/>
              </a:rPr>
              <a:t>APIs</a:t>
            </a:r>
            <a:r>
              <a:rPr lang="es-ES" b="1" dirty="0">
                <a:solidFill>
                  <a:srgbClr val="134F5C"/>
                </a:solidFill>
                <a:latin typeface="Montserrat"/>
                <a:ea typeface="Montserrat"/>
                <a:cs typeface="Montserrat"/>
                <a:sym typeface="Montserrat"/>
              </a:rPr>
              <a:t> como el XHR y </a:t>
            </a:r>
            <a:r>
              <a:rPr lang="es-ES" b="1" dirty="0" err="1">
                <a:solidFill>
                  <a:srgbClr val="134F5C"/>
                </a:solidFill>
                <a:latin typeface="Montserrat"/>
                <a:ea typeface="Montserrat"/>
                <a:cs typeface="Montserrat"/>
                <a:sym typeface="Montserrat"/>
              </a:rPr>
              <a:t>localStorage</a:t>
            </a:r>
            <a:r>
              <a:rPr lang="es-ES" b="1" dirty="0">
                <a:solidFill>
                  <a:srgbClr val="134F5C"/>
                </a:solidFill>
                <a:latin typeface="Montserrat"/>
                <a:ea typeface="Montserrat"/>
                <a:cs typeface="Montserrat"/>
                <a:sym typeface="Montserrat"/>
              </a:rPr>
              <a:t> no se pueden usar dentro de </a:t>
            </a:r>
            <a:r>
              <a:rPr lang="es-ES" b="1" dirty="0" err="1">
                <a:solidFill>
                  <a:srgbClr val="134F5C"/>
                </a:solidFill>
                <a:latin typeface="Montserrat"/>
                <a:ea typeface="Montserrat"/>
                <a:cs typeface="Montserrat"/>
                <a:sym typeface="Montserrat"/>
              </a:rPr>
              <a:t>service</a:t>
            </a:r>
            <a:r>
              <a:rPr lang="es-ES" b="1" dirty="0">
                <a:solidFill>
                  <a:srgbClr val="134F5C"/>
                </a:solidFill>
                <a:latin typeface="Montserrat"/>
                <a:ea typeface="Montserrat"/>
                <a:cs typeface="Montserrat"/>
                <a:sym typeface="Montserrat"/>
              </a:rPr>
              <a:t> </a:t>
            </a:r>
            <a:r>
              <a:rPr lang="es-ES" b="1" dirty="0" err="1">
                <a:solidFill>
                  <a:srgbClr val="134F5C"/>
                </a:solidFill>
                <a:latin typeface="Montserrat"/>
                <a:ea typeface="Montserrat"/>
                <a:cs typeface="Montserrat"/>
                <a:sym typeface="Montserrat"/>
              </a:rPr>
              <a:t>worker</a:t>
            </a:r>
            <a:r>
              <a:rPr lang="es-ES" b="1" dirty="0">
                <a:solidFill>
                  <a:srgbClr val="134F5C"/>
                </a:solidFill>
                <a:latin typeface="Montserrat"/>
                <a:ea typeface="Montserrat"/>
                <a:cs typeface="Montserrat"/>
                <a:sym typeface="Montserrat"/>
              </a:rPr>
              <a:t>.</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Los </a:t>
            </a:r>
            <a:r>
              <a:rPr lang="es-ES" b="1" dirty="0" err="1">
                <a:solidFill>
                  <a:srgbClr val="134F5C"/>
                </a:solidFill>
                <a:latin typeface="Montserrat"/>
                <a:ea typeface="Montserrat"/>
                <a:cs typeface="Montserrat"/>
                <a:sym typeface="Montserrat"/>
              </a:rPr>
              <a:t>service</a:t>
            </a:r>
            <a:r>
              <a:rPr lang="es-ES" b="1" dirty="0">
                <a:solidFill>
                  <a:srgbClr val="134F5C"/>
                </a:solidFill>
                <a:latin typeface="Montserrat"/>
                <a:ea typeface="Montserrat"/>
                <a:cs typeface="Montserrat"/>
                <a:sym typeface="Montserrat"/>
              </a:rPr>
              <a:t> </a:t>
            </a:r>
            <a:r>
              <a:rPr lang="es-ES" b="1" dirty="0" err="1">
                <a:solidFill>
                  <a:srgbClr val="134F5C"/>
                </a:solidFill>
                <a:latin typeface="Montserrat"/>
                <a:ea typeface="Montserrat"/>
                <a:cs typeface="Montserrat"/>
                <a:sym typeface="Montserrat"/>
              </a:rPr>
              <a:t>workers</a:t>
            </a:r>
            <a:r>
              <a:rPr lang="es-ES" b="1" dirty="0">
                <a:solidFill>
                  <a:srgbClr val="134F5C"/>
                </a:solidFill>
                <a:latin typeface="Montserrat"/>
                <a:ea typeface="Montserrat"/>
                <a:cs typeface="Montserrat"/>
                <a:sym typeface="Montserrat"/>
              </a:rPr>
              <a:t> hacen uso de promesas.</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Una promesa representa una operación que aún no se ha completado, pero se espera que lo haga en el futuro.</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Utiliza el método </a:t>
            </a:r>
            <a:r>
              <a:rPr lang="es-ES" b="1" dirty="0" err="1">
                <a:solidFill>
                  <a:srgbClr val="134F5C"/>
                </a:solidFill>
                <a:latin typeface="Montserrat"/>
                <a:ea typeface="Montserrat"/>
                <a:cs typeface="Montserrat"/>
                <a:sym typeface="Montserrat"/>
              </a:rPr>
              <a:t>then</a:t>
            </a:r>
            <a:r>
              <a:rPr lang="es-ES" b="1" dirty="0">
                <a:solidFill>
                  <a:srgbClr val="134F5C"/>
                </a:solidFill>
                <a:latin typeface="Montserrat"/>
                <a:ea typeface="Montserrat"/>
                <a:cs typeface="Montserrat"/>
                <a:sym typeface="Montserrat"/>
              </a:rPr>
              <a:t> y toma dos argumentos: uno para el éxito y otro para la falla.</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La función </a:t>
            </a:r>
            <a:r>
              <a:rPr lang="es-ES" b="1" dirty="0" err="1">
                <a:solidFill>
                  <a:srgbClr val="134F5C"/>
                </a:solidFill>
                <a:latin typeface="Montserrat"/>
                <a:ea typeface="Montserrat"/>
                <a:cs typeface="Montserrat"/>
                <a:sym typeface="Montserrat"/>
              </a:rPr>
              <a:t>navigator.serviceWorker.register</a:t>
            </a:r>
            <a:r>
              <a:rPr lang="es-ES" b="1" dirty="0">
                <a:solidFill>
                  <a:srgbClr val="134F5C"/>
                </a:solidFill>
                <a:latin typeface="Montserrat"/>
                <a:ea typeface="Montserrat"/>
                <a:cs typeface="Montserrat"/>
                <a:sym typeface="Montserrat"/>
              </a:rPr>
              <a:t>() devuelve una promesa, y si el registro se realiza correctamente, decidiremos cómo proceder.</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Los SW están impulsados por eventos, y una de sus características es que le permiten escuchar cualquier solicitud de red al acceder a diferentes eventos.</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Un evento clave es el evento </a:t>
            </a:r>
            <a:r>
              <a:rPr lang="es-ES" b="1" dirty="0" err="1">
                <a:solidFill>
                  <a:srgbClr val="134F5C"/>
                </a:solidFill>
                <a:latin typeface="Montserrat"/>
                <a:ea typeface="Montserrat"/>
                <a:cs typeface="Montserrat"/>
                <a:sym typeface="Montserrat"/>
              </a:rPr>
              <a:t>fetch</a:t>
            </a:r>
            <a:r>
              <a:rPr lang="es-ES" b="1" dirty="0">
                <a:solidFill>
                  <a:srgbClr val="134F5C"/>
                </a:solidFill>
                <a:latin typeface="Montserrat"/>
                <a:ea typeface="Montserrat"/>
                <a:cs typeface="Montserrat"/>
                <a:sym typeface="Montserrat"/>
              </a:rPr>
              <a:t>.</a:t>
            </a:r>
          </a:p>
        </p:txBody>
      </p:sp>
    </p:spTree>
    <p:extLst>
      <p:ext uri="{BB962C8B-B14F-4D97-AF65-F5344CB8AC3E}">
        <p14:creationId xmlns:p14="http://schemas.microsoft.com/office/powerpoint/2010/main" val="11103366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9395460" cy="4063500"/>
          </a:xfrm>
          <a:prstGeom prst="rect">
            <a:avLst/>
          </a:prstGeom>
          <a:noFill/>
          <a:ln>
            <a:noFill/>
          </a:ln>
        </p:spPr>
        <p:txBody>
          <a:bodyPr spcFirstLastPara="1" wrap="square" lIns="91425" tIns="91425" rIns="91425" bIns="91425" anchor="t" anchorCtr="0">
            <a:noAutofit/>
          </a:bodyPr>
          <a:lstStyle/>
          <a:p>
            <a:pPr marL="139700" marR="89999" lvl="0" algn="l" rtl="0">
              <a:lnSpc>
                <a:spcPct val="150000"/>
              </a:lnSpc>
              <a:spcBef>
                <a:spcPts val="0"/>
              </a:spcBef>
              <a:spcAft>
                <a:spcPts val="0"/>
              </a:spcAft>
              <a:buClr>
                <a:srgbClr val="134F5C"/>
              </a:buClr>
              <a:buSzPts val="1400"/>
            </a:pPr>
            <a:r>
              <a:rPr lang="es-ES" sz="1600" dirty="0">
                <a:solidFill>
                  <a:srgbClr val="134F5C"/>
                </a:solidFill>
                <a:latin typeface="Montserrat"/>
                <a:ea typeface="Montserrat"/>
                <a:cs typeface="Montserrat"/>
                <a:sym typeface="Montserrat"/>
              </a:rPr>
              <a:t>Objetivos a lograr con el uso del SW</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Posibilitar la perspectiva de "offline-</a:t>
            </a:r>
            <a:r>
              <a:rPr lang="es-ES" b="1" dirty="0" err="1">
                <a:solidFill>
                  <a:srgbClr val="134F5C"/>
                </a:solidFill>
                <a:latin typeface="Montserrat"/>
                <a:ea typeface="Montserrat"/>
                <a:cs typeface="Montserrat"/>
                <a:sym typeface="Montserrat"/>
              </a:rPr>
              <a:t>first</a:t>
            </a:r>
            <a:r>
              <a:rPr lang="es-ES" b="1" dirty="0">
                <a:solidFill>
                  <a:srgbClr val="134F5C"/>
                </a:solidFill>
                <a:latin typeface="Montserrat"/>
                <a:ea typeface="Montserrat"/>
                <a:cs typeface="Montserrat"/>
                <a:sym typeface="Montserrat"/>
              </a:rPr>
              <a:t>"</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Permitir que un nuevo </a:t>
            </a:r>
            <a:r>
              <a:rPr lang="es-ES" b="1" dirty="0" err="1">
                <a:solidFill>
                  <a:srgbClr val="134F5C"/>
                </a:solidFill>
                <a:latin typeface="Montserrat"/>
                <a:ea typeface="Montserrat"/>
                <a:cs typeface="Montserrat"/>
                <a:sym typeface="Montserrat"/>
              </a:rPr>
              <a:t>service</a:t>
            </a:r>
            <a:r>
              <a:rPr lang="es-ES" b="1" dirty="0">
                <a:solidFill>
                  <a:srgbClr val="134F5C"/>
                </a:solidFill>
                <a:latin typeface="Montserrat"/>
                <a:ea typeface="Montserrat"/>
                <a:cs typeface="Montserrat"/>
                <a:sym typeface="Montserrat"/>
              </a:rPr>
              <a:t> </a:t>
            </a:r>
            <a:r>
              <a:rPr lang="es-ES" b="1" dirty="0" err="1">
                <a:solidFill>
                  <a:srgbClr val="134F5C"/>
                </a:solidFill>
                <a:latin typeface="Montserrat"/>
                <a:ea typeface="Montserrat"/>
                <a:cs typeface="Montserrat"/>
                <a:sym typeface="Montserrat"/>
              </a:rPr>
              <a:t>worker</a:t>
            </a:r>
            <a:r>
              <a:rPr lang="es-ES" b="1" dirty="0">
                <a:solidFill>
                  <a:srgbClr val="134F5C"/>
                </a:solidFill>
                <a:latin typeface="Montserrat"/>
                <a:ea typeface="Montserrat"/>
                <a:cs typeface="Montserrat"/>
                <a:sym typeface="Montserrat"/>
              </a:rPr>
              <a:t> se prepare sin interrumpir el flujo del actual.</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Garantizar que en todo momento una página dentro del ámbito esté controlada por el mismo </a:t>
            </a:r>
            <a:r>
              <a:rPr lang="es-ES" b="1" dirty="0" err="1">
                <a:solidFill>
                  <a:srgbClr val="134F5C"/>
                </a:solidFill>
                <a:latin typeface="Montserrat"/>
                <a:ea typeface="Montserrat"/>
                <a:cs typeface="Montserrat"/>
                <a:sym typeface="Montserrat"/>
              </a:rPr>
              <a:t>service</a:t>
            </a:r>
            <a:r>
              <a:rPr lang="es-ES" b="1" dirty="0">
                <a:solidFill>
                  <a:srgbClr val="134F5C"/>
                </a:solidFill>
                <a:latin typeface="Montserrat"/>
                <a:ea typeface="Montserrat"/>
                <a:cs typeface="Montserrat"/>
                <a:sym typeface="Montserrat"/>
              </a:rPr>
              <a:t> </a:t>
            </a:r>
            <a:r>
              <a:rPr lang="es-ES" b="1" dirty="0" err="1">
                <a:solidFill>
                  <a:srgbClr val="134F5C"/>
                </a:solidFill>
                <a:latin typeface="Montserrat"/>
                <a:ea typeface="Montserrat"/>
                <a:cs typeface="Montserrat"/>
                <a:sym typeface="Montserrat"/>
              </a:rPr>
              <a:t>worker</a:t>
            </a:r>
            <a:r>
              <a:rPr lang="es-ES" b="1" dirty="0">
                <a:solidFill>
                  <a:srgbClr val="134F5C"/>
                </a:solidFill>
                <a:latin typeface="Montserrat"/>
                <a:ea typeface="Montserrat"/>
                <a:cs typeface="Montserrat"/>
                <a:sym typeface="Montserrat"/>
              </a:rPr>
              <a:t>.</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Garantizar que solo se ejecute una versión de tu sitio a la vez.</a:t>
            </a:r>
          </a:p>
          <a:p>
            <a:pPr marR="89999">
              <a:lnSpc>
                <a:spcPct val="150000"/>
              </a:lnSpc>
              <a:buClr>
                <a:srgbClr val="134F5C"/>
              </a:buClr>
              <a:buSzPts val="1400"/>
            </a:pPr>
            <a:r>
              <a:rPr lang="es-ES" sz="1600" dirty="0">
                <a:solidFill>
                  <a:srgbClr val="134F5C"/>
                </a:solidFill>
                <a:latin typeface="Montserrat"/>
                <a:sym typeface="Montserrat"/>
              </a:rPr>
              <a:t>Ciclo de vida del </a:t>
            </a:r>
            <a:r>
              <a:rPr lang="es-ES" sz="1600" dirty="0" err="1">
                <a:solidFill>
                  <a:srgbClr val="134F5C"/>
                </a:solidFill>
                <a:latin typeface="Montserrat"/>
                <a:sym typeface="Montserrat"/>
              </a:rPr>
              <a:t>Service</a:t>
            </a:r>
            <a:r>
              <a:rPr lang="es-ES" sz="1600" dirty="0">
                <a:solidFill>
                  <a:srgbClr val="134F5C"/>
                </a:solidFill>
                <a:latin typeface="Montserrat"/>
                <a:sym typeface="Montserrat"/>
              </a:rPr>
              <a:t> </a:t>
            </a:r>
            <a:r>
              <a:rPr lang="es-ES" sz="1600" dirty="0" err="1">
                <a:solidFill>
                  <a:srgbClr val="134F5C"/>
                </a:solidFill>
                <a:latin typeface="Montserrat"/>
                <a:sym typeface="Montserrat"/>
              </a:rPr>
              <a:t>Worker</a:t>
            </a:r>
            <a:endParaRPr lang="es-ES" sz="1600" dirty="0">
              <a:solidFill>
                <a:srgbClr val="134F5C"/>
              </a:solidFill>
              <a:latin typeface="Montserrat"/>
              <a:sym typeface="Montserrat"/>
            </a:endParaRP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Registro y descarga</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Instalación</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Esperando (a veces)</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Activación</a:t>
            </a:r>
          </a:p>
          <a:p>
            <a:pPr marL="425450" marR="89999" lvl="0" indent="-285750" algn="l" rtl="0">
              <a:lnSpc>
                <a:spcPct val="15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Actualización</a:t>
            </a:r>
          </a:p>
        </p:txBody>
      </p:sp>
    </p:spTree>
    <p:extLst>
      <p:ext uri="{BB962C8B-B14F-4D97-AF65-F5344CB8AC3E}">
        <p14:creationId xmlns:p14="http://schemas.microsoft.com/office/powerpoint/2010/main" val="15892020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8382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endParaRPr lang="es-419" sz="1800" b="1" dirty="0">
              <a:solidFill>
                <a:srgbClr val="134F5C"/>
              </a:solidFill>
              <a:latin typeface="Montserrat"/>
              <a:ea typeface="Montserrat"/>
              <a:cs typeface="Montserrat"/>
              <a:sym typeface="Montserrat"/>
            </a:endParaRPr>
          </a:p>
          <a:p>
            <a:pPr marL="89999" marR="89999" lvl="0" indent="0" algn="l" rtl="0">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51154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Se registra mediante el método .</a:t>
            </a:r>
            <a:r>
              <a:rPr lang="es-ES" b="1" dirty="0" err="1">
                <a:solidFill>
                  <a:srgbClr val="134F5C"/>
                </a:solidFill>
                <a:latin typeface="Montserrat"/>
                <a:ea typeface="Montserrat"/>
                <a:cs typeface="Montserrat"/>
                <a:sym typeface="Montserrat"/>
              </a:rPr>
              <a:t>register</a:t>
            </a:r>
            <a:r>
              <a:rPr lang="es-ES" b="1" dirty="0">
                <a:solidFill>
                  <a:srgbClr val="134F5C"/>
                </a:solidFill>
                <a:latin typeface="Montserrat"/>
                <a:ea typeface="Montserrat"/>
                <a:cs typeface="Montserrat"/>
                <a:sym typeface="Montserrat"/>
              </a:rPr>
              <a:t>()</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Si hay éxito, el </a:t>
            </a:r>
            <a:r>
              <a:rPr lang="es-ES" b="1" dirty="0" err="1">
                <a:solidFill>
                  <a:srgbClr val="134F5C"/>
                </a:solidFill>
                <a:latin typeface="Montserrat"/>
                <a:ea typeface="Montserrat"/>
                <a:cs typeface="Montserrat"/>
                <a:sym typeface="Montserrat"/>
              </a:rPr>
              <a:t>sw</a:t>
            </a:r>
            <a:r>
              <a:rPr lang="es-ES" b="1" dirty="0">
                <a:solidFill>
                  <a:srgbClr val="134F5C"/>
                </a:solidFill>
                <a:latin typeface="Montserrat"/>
                <a:ea typeface="Montserrat"/>
                <a:cs typeface="Montserrat"/>
                <a:sym typeface="Montserrat"/>
              </a:rPr>
              <a:t> se descargará al cliente e intentará la instalación / activación de las </a:t>
            </a:r>
            <a:r>
              <a:rPr lang="es-ES" b="1" dirty="0" err="1">
                <a:solidFill>
                  <a:srgbClr val="134F5C"/>
                </a:solidFill>
                <a:latin typeface="Montserrat"/>
                <a:ea typeface="Montserrat"/>
                <a:cs typeface="Montserrat"/>
                <a:sym typeface="Montserrat"/>
              </a:rPr>
              <a:t>URLs</a:t>
            </a:r>
            <a:r>
              <a:rPr lang="es-ES" b="1" dirty="0">
                <a:solidFill>
                  <a:srgbClr val="134F5C"/>
                </a:solidFill>
                <a:latin typeface="Montserrat"/>
                <a:ea typeface="Montserrat"/>
                <a:cs typeface="Montserrat"/>
                <a:sym typeface="Montserrat"/>
              </a:rPr>
              <a:t> accedidas por el usuario dentro de todo su origen de datos, o dentro de algún subconjunto especificado.</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Se descarga inmediatamente cuando un usuario accede por primera vez a un sitio controlado por el mismo.</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b="1" dirty="0">
                <a:solidFill>
                  <a:srgbClr val="134F5C"/>
                </a:solidFill>
                <a:latin typeface="Montserrat"/>
                <a:ea typeface="Montserrat"/>
                <a:cs typeface="Montserrat"/>
                <a:sym typeface="Montserrat"/>
              </a:rPr>
              <a:t>Tiene un ciclo de vida completamente separado de la página web.</a:t>
            </a:r>
          </a:p>
        </p:txBody>
      </p:sp>
    </p:spTree>
    <p:extLst>
      <p:ext uri="{BB962C8B-B14F-4D97-AF65-F5344CB8AC3E}">
        <p14:creationId xmlns:p14="http://schemas.microsoft.com/office/powerpoint/2010/main" val="40965479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939546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Si queremos instalar un </a:t>
            </a:r>
            <a:r>
              <a:rPr lang="es-ES" dirty="0" err="1">
                <a:solidFill>
                  <a:srgbClr val="134F5C"/>
                </a:solidFill>
                <a:latin typeface="Montserrat"/>
                <a:sym typeface="Montserrat"/>
              </a:rPr>
              <a:t>service</a:t>
            </a:r>
            <a:r>
              <a:rPr lang="es-ES" dirty="0">
                <a:solidFill>
                  <a:srgbClr val="134F5C"/>
                </a:solidFill>
                <a:latin typeface="Montserrat"/>
                <a:sym typeface="Montserrat"/>
              </a:rPr>
              <a:t> </a:t>
            </a:r>
            <a:r>
              <a:rPr lang="es-ES" dirty="0" err="1">
                <a:solidFill>
                  <a:srgbClr val="134F5C"/>
                </a:solidFill>
                <a:latin typeface="Montserrat"/>
                <a:sym typeface="Montserrat"/>
              </a:rPr>
              <a:t>worker</a:t>
            </a:r>
            <a:r>
              <a:rPr lang="es-ES" dirty="0">
                <a:solidFill>
                  <a:srgbClr val="134F5C"/>
                </a:solidFill>
                <a:latin typeface="Montserrat"/>
                <a:sym typeface="Montserrat"/>
              </a:rPr>
              <a:t>, hay que registrarlo.</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Se registra con </a:t>
            </a:r>
            <a:r>
              <a:rPr lang="es-ES" dirty="0" err="1">
                <a:solidFill>
                  <a:srgbClr val="134F5C"/>
                </a:solidFill>
                <a:latin typeface="Montserrat"/>
                <a:sym typeface="Montserrat"/>
              </a:rPr>
              <a:t>Javascript</a:t>
            </a:r>
            <a:r>
              <a:rPr lang="es-ES" dirty="0">
                <a:solidFill>
                  <a:srgbClr val="134F5C"/>
                </a:solidFill>
                <a:latin typeface="Montserrat"/>
                <a:sym typeface="Montserrat"/>
              </a:rPr>
              <a:t>. Luego el navegador en segundo plano, iniciará la etapa de instalación.</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Durante la etapa de instalación </a:t>
            </a:r>
            <a:r>
              <a:rPr lang="es-ES" b="1" dirty="0">
                <a:solidFill>
                  <a:srgbClr val="134F5C"/>
                </a:solidFill>
                <a:latin typeface="Montserrat"/>
                <a:sym typeface="Montserrat"/>
              </a:rPr>
              <a:t>almacenaremos en caché algunos elementos estáticos</a:t>
            </a:r>
            <a:r>
              <a:rPr lang="es-ES" dirty="0">
                <a:solidFill>
                  <a:srgbClr val="134F5C"/>
                </a:solidFill>
                <a:latin typeface="Montserrat"/>
                <a:sym typeface="Montserrat"/>
              </a:rPr>
              <a:t>.</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Si todos los archivos </a:t>
            </a:r>
            <a:r>
              <a:rPr lang="es-ES" b="1" dirty="0">
                <a:solidFill>
                  <a:srgbClr val="134F5C"/>
                </a:solidFill>
                <a:latin typeface="Montserrat"/>
                <a:sym typeface="Montserrat"/>
              </a:rPr>
              <a:t>se almacenan correctamente en caché, se instalará el </a:t>
            </a:r>
            <a:r>
              <a:rPr lang="es-ES" b="1" dirty="0" err="1">
                <a:solidFill>
                  <a:srgbClr val="134F5C"/>
                </a:solidFill>
                <a:latin typeface="Montserrat"/>
                <a:sym typeface="Montserrat"/>
              </a:rPr>
              <a:t>service</a:t>
            </a:r>
            <a:r>
              <a:rPr lang="es-ES" b="1" dirty="0">
                <a:solidFill>
                  <a:srgbClr val="134F5C"/>
                </a:solidFill>
                <a:latin typeface="Montserrat"/>
                <a:sym typeface="Montserrat"/>
              </a:rPr>
              <a:t> </a:t>
            </a:r>
            <a:r>
              <a:rPr lang="es-ES" b="1" dirty="0" err="1">
                <a:solidFill>
                  <a:srgbClr val="134F5C"/>
                </a:solidFill>
                <a:latin typeface="Montserrat"/>
                <a:sym typeface="Montserrat"/>
              </a:rPr>
              <a:t>worker</a:t>
            </a:r>
            <a:r>
              <a:rPr lang="es-ES" dirty="0">
                <a:solidFill>
                  <a:srgbClr val="134F5C"/>
                </a:solidFill>
                <a:latin typeface="Montserrat"/>
                <a:sym typeface="Montserrat"/>
              </a:rPr>
              <a:t>.</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Si no se puede descargar o almacenar en caché estos archivos, la instalación falla y el </a:t>
            </a:r>
            <a:r>
              <a:rPr lang="es-ES" dirty="0" err="1">
                <a:solidFill>
                  <a:srgbClr val="134F5C"/>
                </a:solidFill>
                <a:latin typeface="Montserrat"/>
                <a:sym typeface="Montserrat"/>
              </a:rPr>
              <a:t>service</a:t>
            </a:r>
            <a:r>
              <a:rPr lang="es-ES" dirty="0">
                <a:solidFill>
                  <a:srgbClr val="134F5C"/>
                </a:solidFill>
                <a:latin typeface="Montserrat"/>
                <a:sym typeface="Montserrat"/>
              </a:rPr>
              <a:t> </a:t>
            </a:r>
            <a:r>
              <a:rPr lang="es-ES" dirty="0" err="1">
                <a:solidFill>
                  <a:srgbClr val="134F5C"/>
                </a:solidFill>
                <a:latin typeface="Montserrat"/>
                <a:sym typeface="Montserrat"/>
              </a:rPr>
              <a:t>worker</a:t>
            </a:r>
            <a:r>
              <a:rPr lang="es-ES" dirty="0">
                <a:solidFill>
                  <a:srgbClr val="134F5C"/>
                </a:solidFill>
                <a:latin typeface="Montserrat"/>
                <a:sym typeface="Montserrat"/>
              </a:rPr>
              <a:t> no se activa.</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La </a:t>
            </a:r>
            <a:r>
              <a:rPr lang="es-ES" dirty="0" err="1">
                <a:solidFill>
                  <a:srgbClr val="134F5C"/>
                </a:solidFill>
                <a:latin typeface="Montserrat"/>
                <a:sym typeface="Montserrat"/>
              </a:rPr>
              <a:t>proxima</a:t>
            </a:r>
            <a:r>
              <a:rPr lang="es-ES" dirty="0">
                <a:solidFill>
                  <a:srgbClr val="134F5C"/>
                </a:solidFill>
                <a:latin typeface="Montserrat"/>
                <a:sym typeface="Montserrat"/>
              </a:rPr>
              <a:t> vez se realizará un nuevo intento.</a:t>
            </a:r>
          </a:p>
          <a:p>
            <a:pPr marL="139700" marR="89999" lvl="0" algn="l" rtl="0">
              <a:lnSpc>
                <a:spcPct val="150000"/>
              </a:lnSpc>
              <a:spcBef>
                <a:spcPts val="0"/>
              </a:spcBef>
              <a:spcAft>
                <a:spcPts val="0"/>
              </a:spcAft>
              <a:buClr>
                <a:srgbClr val="134F5C"/>
              </a:buClr>
              <a:buSzPts val="1400"/>
            </a:pPr>
            <a:endParaRPr lang="es-ES" dirty="0">
              <a:solidFill>
                <a:srgbClr val="134F5C"/>
              </a:solidFill>
              <a:latin typeface="Montserrat"/>
              <a:ea typeface="Montserrat"/>
              <a:cs typeface="Montserrat"/>
              <a:sym typeface="Montserrat"/>
            </a:endParaRPr>
          </a:p>
        </p:txBody>
      </p:sp>
    </p:spTree>
    <p:extLst>
      <p:ext uri="{BB962C8B-B14F-4D97-AF65-F5344CB8AC3E}">
        <p14:creationId xmlns:p14="http://schemas.microsoft.com/office/powerpoint/2010/main" val="17185074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0" y="0"/>
            <a:ext cx="9144000" cy="540000"/>
          </a:xfrm>
          <a:prstGeom prst="rect">
            <a:avLst/>
          </a:prstGeom>
          <a:noFill/>
          <a:ln>
            <a:noFill/>
          </a:ln>
        </p:spPr>
        <p:txBody>
          <a:bodyPr spcFirstLastPara="1" wrap="square" lIns="91425" tIns="91425" rIns="91425" bIns="91425" anchor="ctr" anchorCtr="0">
            <a:noAutofit/>
          </a:bodyPr>
          <a:lstStyle/>
          <a:p>
            <a:pPr marL="89999" marR="89999" lvl="0" indent="0" algn="l" rtl="0">
              <a:spcBef>
                <a:spcPts val="0"/>
              </a:spcBef>
              <a:spcAft>
                <a:spcPts val="0"/>
              </a:spcAft>
              <a:buNone/>
            </a:pPr>
            <a:r>
              <a:rPr lang="es-419" sz="1800" b="1" dirty="0" err="1">
                <a:solidFill>
                  <a:srgbClr val="134F5C"/>
                </a:solidFill>
                <a:latin typeface="Montserrat"/>
                <a:ea typeface="Montserrat"/>
                <a:cs typeface="Montserrat"/>
                <a:sym typeface="Montserrat"/>
              </a:rPr>
              <a:t>Service</a:t>
            </a:r>
            <a:r>
              <a:rPr lang="es-419" sz="1800" b="1" dirty="0">
                <a:solidFill>
                  <a:srgbClr val="134F5C"/>
                </a:solidFill>
                <a:latin typeface="Montserrat"/>
                <a:ea typeface="Montserrat"/>
                <a:cs typeface="Montserrat"/>
                <a:sym typeface="Montserrat"/>
              </a:rPr>
              <a:t> </a:t>
            </a:r>
            <a:r>
              <a:rPr lang="es-419" sz="1800" b="1" dirty="0" err="1">
                <a:solidFill>
                  <a:srgbClr val="134F5C"/>
                </a:solidFill>
                <a:latin typeface="Montserrat"/>
                <a:ea typeface="Montserrat"/>
                <a:cs typeface="Montserrat"/>
                <a:sym typeface="Montserrat"/>
              </a:rPr>
              <a:t>Worker</a:t>
            </a:r>
            <a:endParaRPr lang="es-419" sz="1800" b="1" dirty="0">
              <a:solidFill>
                <a:srgbClr val="134F5C"/>
              </a:solidFill>
              <a:latin typeface="Montserrat"/>
              <a:ea typeface="Montserrat"/>
              <a:cs typeface="Montserrat"/>
              <a:sym typeface="Montserrat"/>
            </a:endParaRPr>
          </a:p>
        </p:txBody>
      </p:sp>
      <p:graphicFrame>
        <p:nvGraphicFramePr>
          <p:cNvPr id="70" name="Google Shape;70;p15"/>
          <p:cNvGraphicFramePr/>
          <p:nvPr/>
        </p:nvGraphicFramePr>
        <p:xfrm>
          <a:off x="0" y="4603500"/>
          <a:ext cx="9144000" cy="540000"/>
        </p:xfrm>
        <a:graphic>
          <a:graphicData uri="http://schemas.openxmlformats.org/drawingml/2006/table">
            <a:tbl>
              <a:tblPr>
                <a:noFill/>
                <a:tableStyleId>{95750274-695F-4553-AF0E-2703A8ECB7E6}</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3048000">
                  <a:extLst>
                    <a:ext uri="{9D8B030D-6E8A-4147-A177-3AD203B41FA5}">
                      <a16:colId xmlns:a16="http://schemas.microsoft.com/office/drawing/2014/main" val="20002"/>
                    </a:ext>
                  </a:extLst>
                </a:gridCol>
              </a:tblGrid>
              <a:tr h="540000">
                <a:tc>
                  <a:txBody>
                    <a:bodyPr/>
                    <a:lstStyle/>
                    <a:p>
                      <a:pPr marL="89999" marR="89999" lvl="0" indent="0" algn="l"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Profesor Alejandro Potente</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ct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alejandro.potente@davinci.edu.ar</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tc>
                  <a:txBody>
                    <a:bodyPr/>
                    <a:lstStyle/>
                    <a:p>
                      <a:pPr marL="89999" marR="89999" lvl="0" indent="0" algn="r" rtl="0">
                        <a:lnSpc>
                          <a:spcPct val="115000"/>
                        </a:lnSpc>
                        <a:spcBef>
                          <a:spcPts val="0"/>
                        </a:spcBef>
                        <a:spcAft>
                          <a:spcPts val="0"/>
                        </a:spcAft>
                        <a:buNone/>
                      </a:pPr>
                      <a:r>
                        <a:rPr lang="es-419" sz="1200" dirty="0">
                          <a:solidFill>
                            <a:srgbClr val="D0E0E3"/>
                          </a:solidFill>
                          <a:latin typeface="Montserrat"/>
                          <a:ea typeface="Montserrat"/>
                          <a:cs typeface="Montserrat"/>
                          <a:sym typeface="Montserrat"/>
                        </a:rPr>
                        <a:t>Aplicaciones Web Progresivas</a:t>
                      </a:r>
                      <a:endParaRPr sz="1200" dirty="0">
                        <a:solidFill>
                          <a:srgbClr val="D0E0E3"/>
                        </a:solidFill>
                        <a:latin typeface="Montserrat"/>
                        <a:ea typeface="Montserrat"/>
                        <a:cs typeface="Montserrat"/>
                        <a:sym typeface="Montserrat"/>
                      </a:endParaRPr>
                    </a:p>
                  </a:txBody>
                  <a:tcPr marL="91425" marR="91425" marT="91425" marB="91425" anchor="ctr">
                    <a:lnL w="9525" cap="flat" cmpd="sng">
                      <a:solidFill>
                        <a:srgbClr val="FFFFFF">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solidFill>
                      <a:srgbClr val="134F5C"/>
                    </a:solidFill>
                  </a:tcPr>
                </a:tc>
                <a:extLst>
                  <a:ext uri="{0D108BD9-81ED-4DB2-BD59-A6C34878D82A}">
                    <a16:rowId xmlns:a16="http://schemas.microsoft.com/office/drawing/2014/main" val="10000"/>
                  </a:ext>
                </a:extLst>
              </a:tr>
            </a:tbl>
          </a:graphicData>
        </a:graphic>
      </p:graphicFrame>
      <p:sp>
        <p:nvSpPr>
          <p:cNvPr id="71" name="Google Shape;71;p15"/>
          <p:cNvSpPr txBox="1"/>
          <p:nvPr/>
        </p:nvSpPr>
        <p:spPr>
          <a:xfrm>
            <a:off x="0" y="540000"/>
            <a:ext cx="8869680" cy="4063500"/>
          </a:xfrm>
          <a:prstGeom prst="rect">
            <a:avLst/>
          </a:prstGeom>
          <a:noFill/>
          <a:ln>
            <a:noFill/>
          </a:ln>
        </p:spPr>
        <p:txBody>
          <a:bodyPr spcFirstLastPara="1" wrap="square" lIns="91425" tIns="91425" rIns="91425" bIns="91425" anchor="t" anchorCtr="0">
            <a:noAutofit/>
          </a:bodyPr>
          <a:lstStyle/>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Luego de la etapa de activación, el </a:t>
            </a:r>
            <a:r>
              <a:rPr lang="es-ES" dirty="0" err="1">
                <a:solidFill>
                  <a:srgbClr val="134F5C"/>
                </a:solidFill>
                <a:latin typeface="Montserrat"/>
                <a:sym typeface="Montserrat"/>
              </a:rPr>
              <a:t>service</a:t>
            </a:r>
            <a:r>
              <a:rPr lang="es-ES" dirty="0">
                <a:solidFill>
                  <a:srgbClr val="134F5C"/>
                </a:solidFill>
                <a:latin typeface="Montserrat"/>
                <a:sym typeface="Montserrat"/>
              </a:rPr>
              <a:t> </a:t>
            </a:r>
            <a:r>
              <a:rPr lang="es-ES" dirty="0" err="1">
                <a:solidFill>
                  <a:srgbClr val="134F5C"/>
                </a:solidFill>
                <a:latin typeface="Montserrat"/>
                <a:sym typeface="Montserrat"/>
              </a:rPr>
              <a:t>worker</a:t>
            </a:r>
            <a:r>
              <a:rPr lang="es-ES" dirty="0">
                <a:solidFill>
                  <a:srgbClr val="134F5C"/>
                </a:solidFill>
                <a:latin typeface="Montserrat"/>
                <a:sym typeface="Montserrat"/>
              </a:rPr>
              <a:t> controlará todas las páginas que estén a su alcance.</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El alcance del </a:t>
            </a:r>
            <a:r>
              <a:rPr lang="es-ES" dirty="0" err="1">
                <a:solidFill>
                  <a:srgbClr val="134F5C"/>
                </a:solidFill>
                <a:latin typeface="Montserrat"/>
                <a:sym typeface="Montserrat"/>
              </a:rPr>
              <a:t>service</a:t>
            </a:r>
            <a:r>
              <a:rPr lang="es-ES" dirty="0">
                <a:solidFill>
                  <a:srgbClr val="134F5C"/>
                </a:solidFill>
                <a:latin typeface="Montserrat"/>
                <a:sym typeface="Montserrat"/>
              </a:rPr>
              <a:t> </a:t>
            </a:r>
            <a:r>
              <a:rPr lang="es-ES" dirty="0" err="1">
                <a:solidFill>
                  <a:srgbClr val="134F5C"/>
                </a:solidFill>
                <a:latin typeface="Montserrat"/>
                <a:sym typeface="Montserrat"/>
              </a:rPr>
              <a:t>worker</a:t>
            </a:r>
            <a:r>
              <a:rPr lang="es-ES" dirty="0">
                <a:solidFill>
                  <a:srgbClr val="134F5C"/>
                </a:solidFill>
                <a:latin typeface="Montserrat"/>
                <a:sym typeface="Montserrat"/>
              </a:rPr>
              <a:t> es la cantidad de aplicación que puede controlar.</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El alcance se ve afectado por el lugar donde se coloca.</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Si se coloca y hace referencia al raíz de la aplicación, tiene acceso a toda la aplicación.</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Si se coloca en un subdirectorio, digamos scripts/productos, entonces solo tiene alcance a controlar todo en el directorio de productos.</a:t>
            </a:r>
          </a:p>
          <a:p>
            <a:pPr marL="425450" marR="89999" lvl="0" indent="-285750" algn="l" rtl="0">
              <a:lnSpc>
                <a:spcPct val="200000"/>
              </a:lnSpc>
              <a:spcBef>
                <a:spcPts val="0"/>
              </a:spcBef>
              <a:spcAft>
                <a:spcPts val="0"/>
              </a:spcAft>
              <a:buClr>
                <a:srgbClr val="134F5C"/>
              </a:buClr>
              <a:buSzPts val="1400"/>
              <a:buFont typeface="Arial" panose="020B0604020202020204" pitchFamily="34" charset="0"/>
              <a:buChar char="•"/>
            </a:pPr>
            <a:r>
              <a:rPr lang="es-ES" dirty="0">
                <a:solidFill>
                  <a:srgbClr val="134F5C"/>
                </a:solidFill>
                <a:latin typeface="Montserrat"/>
                <a:sym typeface="Montserrat"/>
              </a:rPr>
              <a:t>Esto significa que el </a:t>
            </a:r>
            <a:r>
              <a:rPr lang="es-ES" dirty="0" err="1">
                <a:solidFill>
                  <a:srgbClr val="134F5C"/>
                </a:solidFill>
                <a:latin typeface="Montserrat"/>
                <a:sym typeface="Montserrat"/>
              </a:rPr>
              <a:t>sw</a:t>
            </a:r>
            <a:r>
              <a:rPr lang="es-ES" dirty="0">
                <a:solidFill>
                  <a:srgbClr val="134F5C"/>
                </a:solidFill>
                <a:latin typeface="Montserrat"/>
                <a:sym typeface="Montserrat"/>
              </a:rPr>
              <a:t> está instalado y recibirá eventos de red por cada página que se cargue dentro del directorio de productos.</a:t>
            </a:r>
          </a:p>
        </p:txBody>
      </p:sp>
    </p:spTree>
    <p:extLst>
      <p:ext uri="{BB962C8B-B14F-4D97-AF65-F5344CB8AC3E}">
        <p14:creationId xmlns:p14="http://schemas.microsoft.com/office/powerpoint/2010/main" val="415224314"/>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docProps/app.xml><?xml version="1.0" encoding="utf-8"?>
<Properties xmlns="http://schemas.openxmlformats.org/officeDocument/2006/extended-properties" xmlns:vt="http://schemas.openxmlformats.org/officeDocument/2006/docPropsVTypes">
  <Template/>
  <TotalTime>1014</TotalTime>
  <Words>3232</Words>
  <Application>Microsoft Office PowerPoint</Application>
  <PresentationFormat>Presentación en pantalla (16:9)</PresentationFormat>
  <Paragraphs>346</Paragraphs>
  <Slides>41</Slides>
  <Notes>41</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41</vt:i4>
      </vt:variant>
    </vt:vector>
  </HeadingPairs>
  <TitlesOfParts>
    <vt:vector size="45" baseType="lpstr">
      <vt:lpstr>Consolas</vt:lpstr>
      <vt:lpstr>Montserrat</vt:lpstr>
      <vt:lpstr>Arial</vt:lpstr>
      <vt:lpstr>Simple Light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Que es el manifest en una PWA?</vt:lpstr>
      <vt:lpstr>JSON o Webmanifest?</vt:lpstr>
      <vt:lpstr>Propiedades:</vt:lpstr>
      <vt:lpstr>Propiedades:</vt:lpstr>
      <vt:lpstr>Propiedades:</vt:lpstr>
      <vt:lpstr>Propiedades:</vt:lpstr>
      <vt:lpstr>Propiedades</vt:lpstr>
      <vt:lpstr>Propiedades</vt:lpstr>
      <vt:lpstr>Como lo agregamos?</vt:lpstr>
      <vt:lpstr>Dato de vital importancia:</vt:lpstr>
      <vt:lpstr>Links utiles: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Alumno</cp:lastModifiedBy>
  <cp:revision>83</cp:revision>
  <dcterms:modified xsi:type="dcterms:W3CDTF">2022-04-12T18:25:42Z</dcterms:modified>
</cp:coreProperties>
</file>